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8" r:id="rId1"/>
  </p:sldMasterIdLst>
  <p:notesMasterIdLst>
    <p:notesMasterId r:id="rId9"/>
  </p:notesMasterIdLst>
  <p:sldIdLst>
    <p:sldId id="256" r:id="rId2"/>
    <p:sldId id="259" r:id="rId3"/>
    <p:sldId id="261" r:id="rId4"/>
    <p:sldId id="298" r:id="rId5"/>
    <p:sldId id="295" r:id="rId6"/>
    <p:sldId id="297" r:id="rId7"/>
    <p:sldId id="264"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6F908F9-66AB-4A0E-B522-E75BDA38271C}">
  <a:tblStyle styleId="{36F908F9-66AB-4A0E-B522-E75BDA38271C}"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434101C-3C0D-4E36-BD81-57B34F7E60A9}"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8" d="100"/>
          <a:sy n="138" d="100"/>
        </p:scale>
        <p:origin x="83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smtClean="0"/>
              <a:t>Cách</a:t>
            </a:r>
            <a:r>
              <a:rPr lang="en-US" baseline="0" dirty="0" smtClean="0"/>
              <a:t> thanh </a:t>
            </a:r>
            <a:r>
              <a:rPr lang="en-US" baseline="0" dirty="0" err="1" smtClean="0"/>
              <a:t>toán</a:t>
            </a:r>
            <a:r>
              <a:rPr lang="en-US" baseline="0" dirty="0" smtClean="0"/>
              <a:t> APL </a:t>
            </a:r>
            <a:r>
              <a:rPr lang="en-US" baseline="0" dirty="0" err="1" smtClean="0"/>
              <a:t>và</a:t>
            </a:r>
            <a:r>
              <a:rPr lang="en-US" baseline="0" dirty="0" smtClean="0"/>
              <a:t> PL</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smtClean="0"/>
              <a:t>Đối</a:t>
            </a:r>
            <a:r>
              <a:rPr lang="en-US" baseline="0" dirty="0" smtClean="0"/>
              <a:t> </a:t>
            </a:r>
            <a:r>
              <a:rPr lang="en-US" baseline="0" dirty="0" err="1" smtClean="0"/>
              <a:t>với</a:t>
            </a:r>
            <a:r>
              <a:rPr lang="en-US" baseline="0" dirty="0" smtClean="0"/>
              <a:t> thanh </a:t>
            </a:r>
            <a:r>
              <a:rPr lang="en-US" baseline="0" dirty="0" err="1" smtClean="0"/>
              <a:t>toán</a:t>
            </a:r>
            <a:r>
              <a:rPr lang="en-US" baseline="0" dirty="0" smtClean="0"/>
              <a:t> </a:t>
            </a:r>
            <a:r>
              <a:rPr lang="en-US" baseline="0" dirty="0" err="1" smtClean="0"/>
              <a:t>phí</a:t>
            </a:r>
            <a:r>
              <a:rPr lang="en-US" baseline="0" dirty="0" smtClean="0"/>
              <a:t> APL</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vi-VN" dirty="0" smtClean="0"/>
              <a:t>-Khách hàng có thể thanh toán APL bằng cách đóng phí tại quầy Trung tâm dịch vụ Khách hàng của Cathay hoặc chuyển khoản vào tài khoản tái tục như đã quy định của công ty.</a:t>
            </a:r>
          </a:p>
          <a:p>
            <a:pPr marL="0" lvl="0" indent="0" algn="l" rtl="0">
              <a:spcBef>
                <a:spcPts val="0"/>
              </a:spcBef>
              <a:spcAft>
                <a:spcPts val="0"/>
              </a:spcAft>
              <a:buNone/>
            </a:pPr>
            <a:r>
              <a:rPr lang="vi-VN" dirty="0" smtClean="0"/>
              <a:t>-Để hoàn trả APL, khách hàng phải hoàn trả theo thứ tự của các kỳ APL từ kỳ xa nhất đến kỳ gần nhất của các khoản APL. Khách hàng có thể hoàn trả từ một kỳ đến hết các kỳ có vay phí tự động, tuy nhiên Khách hàng không thể chỉ hoàn trả lãi của APL hoặc trả một phần của một kỳ APL.</a:t>
            </a:r>
          </a:p>
          <a:p>
            <a:pPr marL="0" lvl="0" indent="0" algn="l" rtl="0">
              <a:spcBef>
                <a:spcPts val="0"/>
              </a:spcBef>
              <a:spcAft>
                <a:spcPts val="0"/>
              </a:spcAft>
              <a:buNone/>
            </a:pPr>
            <a:r>
              <a:rPr lang="vi-VN" dirty="0" smtClean="0"/>
              <a:t>-Khách hàng cần phải hoàn trả tất cả các kỳ APL đang có trước khi thanh toán phí tái tục bình thường.</a:t>
            </a:r>
            <a:endParaRPr lang="vi-VN"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smtClean="0"/>
              <a:t>Khách</a:t>
            </a:r>
            <a:r>
              <a:rPr lang="en-US" baseline="0" dirty="0" smtClean="0"/>
              <a:t> </a:t>
            </a:r>
            <a:r>
              <a:rPr lang="en-US" baseline="0" dirty="0" err="1" smtClean="0"/>
              <a:t>hàng</a:t>
            </a:r>
            <a:r>
              <a:rPr lang="en-US" baseline="0" dirty="0" smtClean="0"/>
              <a:t> </a:t>
            </a:r>
            <a:r>
              <a:rPr lang="en-US" baseline="0" dirty="0" err="1" smtClean="0"/>
              <a:t>chuyển</a:t>
            </a:r>
            <a:r>
              <a:rPr lang="en-US" baseline="0" dirty="0" smtClean="0"/>
              <a:t> </a:t>
            </a:r>
            <a:r>
              <a:rPr lang="en-US" baseline="0" dirty="0" err="1" smtClean="0"/>
              <a:t>khoản</a:t>
            </a:r>
            <a:r>
              <a:rPr lang="en-US" baseline="0" dirty="0" smtClean="0"/>
              <a:t> </a:t>
            </a:r>
            <a:r>
              <a:rPr lang="en-US" baseline="0" dirty="0" err="1" smtClean="0"/>
              <a:t>trả</a:t>
            </a:r>
            <a:r>
              <a:rPr lang="en-US" baseline="0" dirty="0" smtClean="0"/>
              <a:t> </a:t>
            </a:r>
            <a:r>
              <a:rPr lang="en-US" baseline="0" dirty="0" err="1" smtClean="0"/>
              <a:t>vay</a:t>
            </a:r>
            <a:r>
              <a:rPr lang="en-US" baseline="0" dirty="0" smtClean="0"/>
              <a:t> APL qua </a:t>
            </a:r>
            <a:r>
              <a:rPr lang="en-US" baseline="0" dirty="0" err="1" smtClean="0"/>
              <a:t>các</a:t>
            </a:r>
            <a:r>
              <a:rPr lang="en-US" baseline="0" dirty="0" smtClean="0"/>
              <a:t> </a:t>
            </a:r>
            <a:r>
              <a:rPr lang="en-US" baseline="0" dirty="0" err="1" smtClean="0"/>
              <a:t>tài</a:t>
            </a:r>
            <a:r>
              <a:rPr lang="en-US" baseline="0" dirty="0" smtClean="0"/>
              <a:t> </a:t>
            </a:r>
            <a:r>
              <a:rPr lang="en-US" baseline="0" dirty="0" err="1" smtClean="0"/>
              <a:t>khoản</a:t>
            </a:r>
            <a:r>
              <a:rPr lang="en-US" baseline="0" dirty="0" smtClean="0"/>
              <a:t> </a:t>
            </a:r>
            <a:r>
              <a:rPr lang="en-US" baseline="0" dirty="0" err="1" smtClean="0"/>
              <a:t>các</a:t>
            </a:r>
            <a:r>
              <a:rPr lang="en-US" baseline="0" dirty="0" smtClean="0"/>
              <a:t> </a:t>
            </a:r>
            <a:r>
              <a:rPr lang="en-US" baseline="0" dirty="0" err="1" smtClean="0"/>
              <a:t>kênh</a:t>
            </a:r>
            <a:r>
              <a:rPr lang="en-US" baseline="0" dirty="0" smtClean="0"/>
              <a:t> </a:t>
            </a:r>
            <a:r>
              <a:rPr lang="en-US" baseline="0" dirty="0" err="1" smtClean="0"/>
              <a:t>ngân</a:t>
            </a:r>
            <a:r>
              <a:rPr lang="en-US" baseline="0" dirty="0" smtClean="0"/>
              <a:t> </a:t>
            </a:r>
            <a:r>
              <a:rPr lang="en-US" baseline="0" dirty="0" err="1" smtClean="0"/>
              <a:t>hàng</a:t>
            </a:r>
            <a:r>
              <a:rPr lang="en-US" baseline="0" dirty="0" smtClean="0"/>
              <a:t> </a:t>
            </a:r>
            <a:r>
              <a:rPr lang="en-US" baseline="0" dirty="0" err="1" smtClean="0"/>
              <a:t>sau</a:t>
            </a:r>
            <a:r>
              <a:rPr lang="en-US" baseline="0" dirty="0" smtClean="0"/>
              <a:t> : </a:t>
            </a:r>
            <a:r>
              <a:rPr lang="en-US" baseline="0" dirty="0" err="1" smtClean="0"/>
              <a:t>Ngân</a:t>
            </a:r>
            <a:r>
              <a:rPr lang="en-US" baseline="0" dirty="0" smtClean="0"/>
              <a:t> </a:t>
            </a:r>
            <a:r>
              <a:rPr lang="en-US" baseline="0" dirty="0" err="1" smtClean="0"/>
              <a:t>hàng</a:t>
            </a:r>
            <a:r>
              <a:rPr lang="en-US" baseline="0" dirty="0" smtClean="0"/>
              <a:t> </a:t>
            </a:r>
            <a:r>
              <a:rPr lang="en-US" baseline="0" dirty="0" err="1" smtClean="0"/>
              <a:t>Sacombank</a:t>
            </a:r>
            <a:r>
              <a:rPr lang="en-US" baseline="0" dirty="0" smtClean="0"/>
              <a:t>, </a:t>
            </a:r>
            <a:r>
              <a:rPr lang="en-US" baseline="0" dirty="0" err="1" smtClean="0"/>
              <a:t>ngân</a:t>
            </a:r>
            <a:r>
              <a:rPr lang="en-US" baseline="0" dirty="0" smtClean="0"/>
              <a:t> </a:t>
            </a:r>
            <a:r>
              <a:rPr lang="en-US" baseline="0" dirty="0" err="1" smtClean="0"/>
              <a:t>hàng</a:t>
            </a:r>
            <a:r>
              <a:rPr lang="en-US" baseline="0" dirty="0" smtClean="0"/>
              <a:t> ACB </a:t>
            </a:r>
            <a:r>
              <a:rPr lang="en-US" baseline="0" dirty="0" err="1" smtClean="0"/>
              <a:t>hoặc</a:t>
            </a:r>
            <a:r>
              <a:rPr lang="en-US" baseline="0" dirty="0" smtClean="0"/>
              <a:t> IVB</a:t>
            </a:r>
            <a:endParaRPr dirty="0"/>
          </a:p>
        </p:txBody>
      </p:sp>
    </p:spTree>
    <p:extLst>
      <p:ext uri="{BB962C8B-B14F-4D97-AF65-F5344CB8AC3E}">
        <p14:creationId xmlns:p14="http://schemas.microsoft.com/office/powerpoint/2010/main" val="2425529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smtClean="0"/>
              <a:t>Đối</a:t>
            </a:r>
            <a:r>
              <a:rPr lang="en-US" baseline="0" dirty="0" smtClean="0"/>
              <a:t> </a:t>
            </a:r>
            <a:r>
              <a:rPr lang="en-US" baseline="0" dirty="0" err="1" smtClean="0"/>
              <a:t>với</a:t>
            </a:r>
            <a:r>
              <a:rPr lang="en-US" baseline="0" dirty="0" smtClean="0"/>
              <a:t> thanh </a:t>
            </a:r>
            <a:r>
              <a:rPr lang="en-US" baseline="0" dirty="0" err="1" smtClean="0"/>
              <a:t>toán</a:t>
            </a:r>
            <a:r>
              <a:rPr lang="en-US" baseline="0" dirty="0" smtClean="0"/>
              <a:t> </a:t>
            </a:r>
            <a:r>
              <a:rPr lang="en-US" baseline="0" dirty="0" err="1" smtClean="0"/>
              <a:t>phí</a:t>
            </a:r>
            <a:r>
              <a:rPr lang="en-US" baseline="0" dirty="0" smtClean="0"/>
              <a:t> PL</a:t>
            </a:r>
            <a:endParaRPr dirty="0"/>
          </a:p>
        </p:txBody>
      </p:sp>
    </p:spTree>
    <p:extLst>
      <p:ext uri="{BB962C8B-B14F-4D97-AF65-F5344CB8AC3E}">
        <p14:creationId xmlns:p14="http://schemas.microsoft.com/office/powerpoint/2010/main" val="4190504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N" sz="1100" b="0" i="0" u="none" strike="noStrike" cap="none" dirty="0" err="1" smtClean="0">
                <a:solidFill>
                  <a:srgbClr val="000000"/>
                </a:solidFill>
                <a:effectLst/>
                <a:latin typeface="Arial"/>
                <a:ea typeface="Arial"/>
                <a:cs typeface="Arial"/>
                <a:sym typeface="Arial"/>
              </a:rPr>
              <a:t>Khách</a:t>
            </a:r>
            <a:r>
              <a:rPr lang="en-IN" sz="1100" b="0" i="0" u="none" strike="noStrike" cap="none" dirty="0" smtClean="0">
                <a:solidFill>
                  <a:srgbClr val="000000"/>
                </a:solidFill>
                <a:effectLst/>
                <a:latin typeface="Arial"/>
                <a:ea typeface="Arial"/>
                <a:cs typeface="Arial"/>
                <a:sym typeface="Arial"/>
              </a:rPr>
              <a:t> </a:t>
            </a:r>
            <a:r>
              <a:rPr lang="en-IN" sz="1100" b="0" i="0" u="none" strike="noStrike" cap="none" dirty="0" err="1" smtClean="0">
                <a:solidFill>
                  <a:srgbClr val="000000"/>
                </a:solidFill>
                <a:effectLst/>
                <a:latin typeface="Arial"/>
                <a:ea typeface="Arial"/>
                <a:cs typeface="Arial"/>
                <a:sym typeface="Arial"/>
              </a:rPr>
              <a:t>hàng</a:t>
            </a:r>
            <a:r>
              <a:rPr lang="en-IN" sz="1100" b="0" i="0" u="none" strike="noStrike" cap="none" dirty="0" smtClean="0">
                <a:solidFill>
                  <a:srgbClr val="000000"/>
                </a:solidFill>
                <a:effectLst/>
                <a:latin typeface="Arial"/>
                <a:ea typeface="Arial"/>
                <a:cs typeface="Arial"/>
                <a:sym typeface="Arial"/>
              </a:rPr>
              <a:t> </a:t>
            </a:r>
            <a:r>
              <a:rPr lang="en-IN" sz="1100" b="0" i="0" u="none" strike="noStrike" cap="none" dirty="0" err="1" smtClean="0">
                <a:solidFill>
                  <a:srgbClr val="000000"/>
                </a:solidFill>
                <a:effectLst/>
                <a:latin typeface="Arial"/>
                <a:ea typeface="Arial"/>
                <a:cs typeface="Arial"/>
                <a:sym typeface="Arial"/>
              </a:rPr>
              <a:t>có</a:t>
            </a:r>
            <a:r>
              <a:rPr lang="en-IN" sz="1100" b="0" i="0" u="none" strike="noStrike" cap="none" dirty="0" smtClean="0">
                <a:solidFill>
                  <a:srgbClr val="000000"/>
                </a:solidFill>
                <a:effectLst/>
                <a:latin typeface="Arial"/>
                <a:ea typeface="Arial"/>
                <a:cs typeface="Arial"/>
                <a:sym typeface="Arial"/>
              </a:rPr>
              <a:t> </a:t>
            </a:r>
            <a:r>
              <a:rPr lang="en-IN" sz="1100" b="0" i="0" u="none" strike="noStrike" cap="none" dirty="0" err="1" smtClean="0">
                <a:solidFill>
                  <a:srgbClr val="000000"/>
                </a:solidFill>
                <a:effectLst/>
                <a:latin typeface="Arial"/>
                <a:ea typeface="Arial"/>
                <a:cs typeface="Arial"/>
                <a:sym typeface="Arial"/>
              </a:rPr>
              <a:t>thể</a:t>
            </a:r>
            <a:r>
              <a:rPr lang="en-IN" sz="1100" b="0" i="0" u="none" strike="noStrike" cap="none" dirty="0" smtClean="0">
                <a:solidFill>
                  <a:srgbClr val="000000"/>
                </a:solidFill>
                <a:effectLst/>
                <a:latin typeface="Arial"/>
                <a:ea typeface="Arial"/>
                <a:cs typeface="Arial"/>
                <a:sym typeface="Arial"/>
              </a:rPr>
              <a:t> thanh </a:t>
            </a:r>
            <a:r>
              <a:rPr lang="en-IN" sz="1100" b="0" i="0" u="none" strike="noStrike" cap="none" dirty="0" err="1" smtClean="0">
                <a:solidFill>
                  <a:srgbClr val="000000"/>
                </a:solidFill>
                <a:effectLst/>
                <a:latin typeface="Arial"/>
                <a:ea typeface="Arial"/>
                <a:cs typeface="Arial"/>
                <a:sym typeface="Arial"/>
              </a:rPr>
              <a:t>toán</a:t>
            </a:r>
            <a:r>
              <a:rPr lang="en-IN" sz="1100" b="0" i="0" u="none" strike="noStrike" cap="none" dirty="0" smtClean="0">
                <a:solidFill>
                  <a:srgbClr val="000000"/>
                </a:solidFill>
                <a:effectLst/>
                <a:latin typeface="Arial"/>
                <a:ea typeface="Arial"/>
                <a:cs typeface="Arial"/>
                <a:sym typeface="Arial"/>
              </a:rPr>
              <a:t> PL </a:t>
            </a:r>
            <a:r>
              <a:rPr lang="en-IN" sz="1100" b="0" i="0" u="none" strike="noStrike" cap="none" dirty="0" err="1" smtClean="0">
                <a:solidFill>
                  <a:srgbClr val="000000"/>
                </a:solidFill>
                <a:effectLst/>
                <a:latin typeface="Arial"/>
                <a:ea typeface="Arial"/>
                <a:cs typeface="Arial"/>
                <a:sym typeface="Arial"/>
              </a:rPr>
              <a:t>bằng</a:t>
            </a:r>
            <a:r>
              <a:rPr lang="en-IN" sz="1100" b="0" i="0" u="none" strike="noStrike" cap="none" dirty="0" smtClean="0">
                <a:solidFill>
                  <a:srgbClr val="000000"/>
                </a:solidFill>
                <a:effectLst/>
                <a:latin typeface="Arial"/>
                <a:ea typeface="Arial"/>
                <a:cs typeface="Arial"/>
                <a:sym typeface="Arial"/>
              </a:rPr>
              <a:t> </a:t>
            </a:r>
            <a:r>
              <a:rPr lang="en-IN" sz="1100" b="0" i="0" u="none" strike="noStrike" cap="none" dirty="0" err="1" smtClean="0">
                <a:solidFill>
                  <a:srgbClr val="000000"/>
                </a:solidFill>
                <a:effectLst/>
                <a:latin typeface="Arial"/>
                <a:ea typeface="Arial"/>
                <a:cs typeface="Arial"/>
                <a:sym typeface="Arial"/>
              </a:rPr>
              <a:t>cách</a:t>
            </a:r>
            <a:r>
              <a:rPr lang="en-IN" sz="1100" b="0" i="0" u="none" strike="noStrike" cap="none" dirty="0" smtClean="0">
                <a:solidFill>
                  <a:srgbClr val="000000"/>
                </a:solidFill>
                <a:effectLst/>
                <a:latin typeface="Arial"/>
                <a:ea typeface="Arial"/>
                <a:cs typeface="Arial"/>
                <a:sym typeface="Arial"/>
              </a:rPr>
              <a:t> </a:t>
            </a:r>
            <a:r>
              <a:rPr lang="en-IN" sz="1100" b="0" i="0" u="none" strike="noStrike" cap="none" dirty="0" err="1" smtClean="0">
                <a:solidFill>
                  <a:srgbClr val="000000"/>
                </a:solidFill>
                <a:effectLst/>
                <a:latin typeface="Arial"/>
                <a:ea typeface="Arial"/>
                <a:cs typeface="Arial"/>
                <a:sym typeface="Arial"/>
              </a:rPr>
              <a:t>đóng</a:t>
            </a:r>
            <a:r>
              <a:rPr lang="en-IN" sz="1100" b="0" i="0" u="none" strike="noStrike" cap="none" dirty="0" smtClean="0">
                <a:solidFill>
                  <a:srgbClr val="000000"/>
                </a:solidFill>
                <a:effectLst/>
                <a:latin typeface="Arial"/>
                <a:ea typeface="Arial"/>
                <a:cs typeface="Arial"/>
                <a:sym typeface="Arial"/>
              </a:rPr>
              <a:t> </a:t>
            </a:r>
            <a:r>
              <a:rPr lang="en-IN" sz="1100" b="0" i="0" u="none" strike="noStrike" cap="none" dirty="0" err="1" smtClean="0">
                <a:solidFill>
                  <a:srgbClr val="000000"/>
                </a:solidFill>
                <a:effectLst/>
                <a:latin typeface="Arial"/>
                <a:ea typeface="Arial"/>
                <a:cs typeface="Arial"/>
                <a:sym typeface="Arial"/>
              </a:rPr>
              <a:t>phí</a:t>
            </a:r>
            <a:r>
              <a:rPr lang="en-IN" sz="1100" b="0" i="0" u="none" strike="noStrike" cap="none" dirty="0" smtClean="0">
                <a:solidFill>
                  <a:srgbClr val="000000"/>
                </a:solidFill>
                <a:effectLst/>
                <a:latin typeface="Arial"/>
                <a:ea typeface="Arial"/>
                <a:cs typeface="Arial"/>
                <a:sym typeface="Arial"/>
              </a:rPr>
              <a:t> </a:t>
            </a:r>
            <a:r>
              <a:rPr lang="en-IN" sz="1100" b="0" i="0" u="none" strike="noStrike" cap="none" dirty="0" err="1" smtClean="0">
                <a:solidFill>
                  <a:srgbClr val="000000"/>
                </a:solidFill>
                <a:effectLst/>
                <a:latin typeface="Arial"/>
                <a:ea typeface="Arial"/>
                <a:cs typeface="Arial"/>
                <a:sym typeface="Arial"/>
              </a:rPr>
              <a:t>tại</a:t>
            </a:r>
            <a:r>
              <a:rPr lang="en-IN" sz="1100" b="0" i="0" u="none" strike="noStrike" cap="none" dirty="0" smtClean="0">
                <a:solidFill>
                  <a:srgbClr val="000000"/>
                </a:solidFill>
                <a:effectLst/>
                <a:latin typeface="Arial"/>
                <a:ea typeface="Arial"/>
                <a:cs typeface="Arial"/>
                <a:sym typeface="Arial"/>
              </a:rPr>
              <a:t> </a:t>
            </a:r>
            <a:r>
              <a:rPr lang="en-IN" sz="1100" b="0" i="0" u="none" strike="noStrike" cap="none" dirty="0" err="1" smtClean="0">
                <a:solidFill>
                  <a:srgbClr val="000000"/>
                </a:solidFill>
                <a:effectLst/>
                <a:latin typeface="Arial"/>
                <a:ea typeface="Arial"/>
                <a:cs typeface="Arial"/>
                <a:sym typeface="Arial"/>
              </a:rPr>
              <a:t>quầy</a:t>
            </a:r>
            <a:r>
              <a:rPr lang="en-IN" sz="1100" b="0" i="0" u="none" strike="noStrike" cap="none" dirty="0" smtClean="0">
                <a:solidFill>
                  <a:srgbClr val="000000"/>
                </a:solidFill>
                <a:effectLst/>
                <a:latin typeface="Arial"/>
                <a:ea typeface="Arial"/>
                <a:cs typeface="Arial"/>
                <a:sym typeface="Arial"/>
              </a:rPr>
              <a:t> Trung </a:t>
            </a:r>
            <a:r>
              <a:rPr lang="en-IN" sz="1100" b="0" i="0" u="none" strike="noStrike" cap="none" dirty="0" err="1" smtClean="0">
                <a:solidFill>
                  <a:srgbClr val="000000"/>
                </a:solidFill>
                <a:effectLst/>
                <a:latin typeface="Arial"/>
                <a:ea typeface="Arial"/>
                <a:cs typeface="Arial"/>
                <a:sym typeface="Arial"/>
              </a:rPr>
              <a:t>tâm</a:t>
            </a:r>
            <a:r>
              <a:rPr lang="en-IN" sz="1100" b="0" i="0" u="none" strike="noStrike" cap="none" dirty="0" smtClean="0">
                <a:solidFill>
                  <a:srgbClr val="000000"/>
                </a:solidFill>
                <a:effectLst/>
                <a:latin typeface="Arial"/>
                <a:ea typeface="Arial"/>
                <a:cs typeface="Arial"/>
                <a:sym typeface="Arial"/>
              </a:rPr>
              <a:t> </a:t>
            </a:r>
            <a:r>
              <a:rPr lang="en-IN" sz="1100" b="0" i="0" u="none" strike="noStrike" cap="none" dirty="0" err="1" smtClean="0">
                <a:solidFill>
                  <a:srgbClr val="000000"/>
                </a:solidFill>
                <a:effectLst/>
                <a:latin typeface="Arial"/>
                <a:ea typeface="Arial"/>
                <a:cs typeface="Arial"/>
                <a:sym typeface="Arial"/>
              </a:rPr>
              <a:t>dịch</a:t>
            </a:r>
            <a:r>
              <a:rPr lang="en-IN" sz="1100" b="0" i="0" u="none" strike="noStrike" cap="none" dirty="0" smtClean="0">
                <a:solidFill>
                  <a:srgbClr val="000000"/>
                </a:solidFill>
                <a:effectLst/>
                <a:latin typeface="Arial"/>
                <a:ea typeface="Arial"/>
                <a:cs typeface="Arial"/>
                <a:sym typeface="Arial"/>
              </a:rPr>
              <a:t> </a:t>
            </a:r>
            <a:r>
              <a:rPr lang="en-IN" sz="1100" b="0" i="0" u="none" strike="noStrike" cap="none" dirty="0" err="1" smtClean="0">
                <a:solidFill>
                  <a:srgbClr val="000000"/>
                </a:solidFill>
                <a:effectLst/>
                <a:latin typeface="Arial"/>
                <a:ea typeface="Arial"/>
                <a:cs typeface="Arial"/>
                <a:sym typeface="Arial"/>
              </a:rPr>
              <a:t>vụ</a:t>
            </a:r>
            <a:r>
              <a:rPr lang="en-IN" sz="1100" b="0" i="0" u="none" strike="noStrike" cap="none" dirty="0" smtClean="0">
                <a:solidFill>
                  <a:srgbClr val="000000"/>
                </a:solidFill>
                <a:effectLst/>
                <a:latin typeface="Arial"/>
                <a:ea typeface="Arial"/>
                <a:cs typeface="Arial"/>
                <a:sym typeface="Arial"/>
              </a:rPr>
              <a:t> </a:t>
            </a:r>
            <a:r>
              <a:rPr lang="en-IN" sz="1100" b="0" i="0" u="none" strike="noStrike" cap="none" dirty="0" err="1" smtClean="0">
                <a:solidFill>
                  <a:srgbClr val="000000"/>
                </a:solidFill>
                <a:effectLst/>
                <a:latin typeface="Arial"/>
                <a:ea typeface="Arial"/>
                <a:cs typeface="Arial"/>
                <a:sym typeface="Arial"/>
              </a:rPr>
              <a:t>Khách</a:t>
            </a:r>
            <a:r>
              <a:rPr lang="en-IN" sz="1100" b="0" i="0" u="none" strike="noStrike" cap="none" dirty="0" smtClean="0">
                <a:solidFill>
                  <a:srgbClr val="000000"/>
                </a:solidFill>
                <a:effectLst/>
                <a:latin typeface="Arial"/>
                <a:ea typeface="Arial"/>
                <a:cs typeface="Arial"/>
                <a:sym typeface="Arial"/>
              </a:rPr>
              <a:t> </a:t>
            </a:r>
            <a:r>
              <a:rPr lang="en-IN" sz="1100" b="0" i="0" u="none" strike="noStrike" cap="none" dirty="0" err="1" smtClean="0">
                <a:solidFill>
                  <a:srgbClr val="000000"/>
                </a:solidFill>
                <a:effectLst/>
                <a:latin typeface="Arial"/>
                <a:ea typeface="Arial"/>
                <a:cs typeface="Arial"/>
                <a:sym typeface="Arial"/>
              </a:rPr>
              <a:t>hàng</a:t>
            </a:r>
            <a:r>
              <a:rPr lang="en-IN" sz="1100" b="0" i="0" u="none" strike="noStrike" cap="none" dirty="0" smtClean="0">
                <a:solidFill>
                  <a:srgbClr val="000000"/>
                </a:solidFill>
                <a:effectLst/>
                <a:latin typeface="Arial"/>
                <a:ea typeface="Arial"/>
                <a:cs typeface="Arial"/>
                <a:sym typeface="Arial"/>
              </a:rPr>
              <a:t> </a:t>
            </a:r>
            <a:r>
              <a:rPr lang="en-IN" sz="1100" b="0" i="0" u="none" strike="noStrike" cap="none" dirty="0" err="1" smtClean="0">
                <a:solidFill>
                  <a:srgbClr val="000000"/>
                </a:solidFill>
                <a:effectLst/>
                <a:latin typeface="Arial"/>
                <a:ea typeface="Arial"/>
                <a:cs typeface="Arial"/>
                <a:sym typeface="Arial"/>
              </a:rPr>
              <a:t>của</a:t>
            </a:r>
            <a:r>
              <a:rPr lang="en-IN" sz="1100" b="0" i="0" u="none" strike="noStrike" cap="none" dirty="0" smtClean="0">
                <a:solidFill>
                  <a:srgbClr val="000000"/>
                </a:solidFill>
                <a:effectLst/>
                <a:latin typeface="Arial"/>
                <a:ea typeface="Arial"/>
                <a:cs typeface="Arial"/>
                <a:sym typeface="Arial"/>
              </a:rPr>
              <a:t> Cathay </a:t>
            </a:r>
            <a:r>
              <a:rPr lang="en-IN" sz="1100" b="0" i="0" u="none" strike="noStrike" cap="none" dirty="0" err="1" smtClean="0">
                <a:solidFill>
                  <a:srgbClr val="000000"/>
                </a:solidFill>
                <a:effectLst/>
                <a:latin typeface="Arial"/>
                <a:ea typeface="Arial"/>
                <a:cs typeface="Arial"/>
                <a:sym typeface="Arial"/>
              </a:rPr>
              <a:t>hoặc</a:t>
            </a:r>
            <a:r>
              <a:rPr lang="en-IN" sz="1100" b="0" i="0" u="none" strike="noStrike" cap="none" dirty="0" smtClean="0">
                <a:solidFill>
                  <a:srgbClr val="000000"/>
                </a:solidFill>
                <a:effectLst/>
                <a:latin typeface="Arial"/>
                <a:ea typeface="Arial"/>
                <a:cs typeface="Arial"/>
                <a:sym typeface="Arial"/>
              </a:rPr>
              <a:t> </a:t>
            </a:r>
            <a:r>
              <a:rPr lang="en-IN" sz="1100" b="0" i="0" u="none" strike="noStrike" cap="none" dirty="0" err="1" smtClean="0">
                <a:solidFill>
                  <a:srgbClr val="000000"/>
                </a:solidFill>
                <a:effectLst/>
                <a:latin typeface="Arial"/>
                <a:ea typeface="Arial"/>
                <a:cs typeface="Arial"/>
                <a:sym typeface="Arial"/>
              </a:rPr>
              <a:t>chuyển</a:t>
            </a:r>
            <a:r>
              <a:rPr lang="en-IN" sz="1100" b="0" i="0" u="none" strike="noStrike" cap="none" dirty="0" smtClean="0">
                <a:solidFill>
                  <a:srgbClr val="000000"/>
                </a:solidFill>
                <a:effectLst/>
                <a:latin typeface="Arial"/>
                <a:ea typeface="Arial"/>
                <a:cs typeface="Arial"/>
                <a:sym typeface="Arial"/>
              </a:rPr>
              <a:t> </a:t>
            </a:r>
            <a:r>
              <a:rPr lang="en-IN" sz="1100" b="0" i="0" u="none" strike="noStrike" cap="none" dirty="0" err="1" smtClean="0">
                <a:solidFill>
                  <a:srgbClr val="000000"/>
                </a:solidFill>
                <a:effectLst/>
                <a:latin typeface="Arial"/>
                <a:ea typeface="Arial"/>
                <a:cs typeface="Arial"/>
                <a:sym typeface="Arial"/>
              </a:rPr>
              <a:t>khoản</a:t>
            </a:r>
            <a:r>
              <a:rPr lang="en-IN" sz="1100" b="0" i="0" u="none" strike="noStrike" cap="none" dirty="0" smtClean="0">
                <a:solidFill>
                  <a:srgbClr val="000000"/>
                </a:solidFill>
                <a:effectLst/>
                <a:latin typeface="Arial"/>
                <a:ea typeface="Arial"/>
                <a:cs typeface="Arial"/>
                <a:sym typeface="Arial"/>
              </a:rPr>
              <a:t> </a:t>
            </a:r>
            <a:r>
              <a:rPr lang="en-IN" sz="1100" b="0" i="0" u="none" strike="noStrike" cap="none" dirty="0" err="1" smtClean="0">
                <a:solidFill>
                  <a:srgbClr val="000000"/>
                </a:solidFill>
                <a:effectLst/>
                <a:latin typeface="Arial"/>
                <a:ea typeface="Arial"/>
                <a:cs typeface="Arial"/>
                <a:sym typeface="Arial"/>
              </a:rPr>
              <a:t>vào</a:t>
            </a:r>
            <a:r>
              <a:rPr lang="en-IN" sz="1100" b="0" i="0" u="none" strike="noStrike" cap="none" dirty="0" smtClean="0">
                <a:solidFill>
                  <a:srgbClr val="000000"/>
                </a:solidFill>
                <a:effectLst/>
                <a:latin typeface="Arial"/>
                <a:ea typeface="Arial"/>
                <a:cs typeface="Arial"/>
                <a:sym typeface="Arial"/>
              </a:rPr>
              <a:t> </a:t>
            </a:r>
            <a:r>
              <a:rPr lang="en-IN" sz="1100" b="0" i="0" u="none" strike="noStrike" cap="none" dirty="0" err="1" smtClean="0">
                <a:solidFill>
                  <a:srgbClr val="000000"/>
                </a:solidFill>
                <a:effectLst/>
                <a:latin typeface="Arial"/>
                <a:ea typeface="Arial"/>
                <a:cs typeface="Arial"/>
                <a:sym typeface="Arial"/>
              </a:rPr>
              <a:t>tài</a:t>
            </a:r>
            <a:r>
              <a:rPr lang="en-IN" sz="1100" b="0" i="0" u="none" strike="noStrike" cap="none" dirty="0" smtClean="0">
                <a:solidFill>
                  <a:srgbClr val="000000"/>
                </a:solidFill>
                <a:effectLst/>
                <a:latin typeface="Arial"/>
                <a:ea typeface="Arial"/>
                <a:cs typeface="Arial"/>
                <a:sym typeface="Arial"/>
              </a:rPr>
              <a:t> </a:t>
            </a:r>
            <a:r>
              <a:rPr lang="en-IN" sz="1100" b="0" i="0" u="none" strike="noStrike" cap="none" dirty="0" err="1" smtClean="0">
                <a:solidFill>
                  <a:srgbClr val="000000"/>
                </a:solidFill>
                <a:effectLst/>
                <a:latin typeface="Arial"/>
                <a:ea typeface="Arial"/>
                <a:cs typeface="Arial"/>
                <a:sym typeface="Arial"/>
              </a:rPr>
              <a:t>khoản</a:t>
            </a:r>
            <a:r>
              <a:rPr lang="en-IN" sz="1100" b="0" i="0" u="none" strike="noStrike" cap="none" dirty="0" smtClean="0">
                <a:solidFill>
                  <a:srgbClr val="000000"/>
                </a:solidFill>
                <a:effectLst/>
                <a:latin typeface="Arial"/>
                <a:ea typeface="Arial"/>
                <a:cs typeface="Arial"/>
                <a:sym typeface="Arial"/>
              </a:rPr>
              <a:t> </a:t>
            </a:r>
            <a:r>
              <a:rPr lang="en-IN" sz="1100" b="0" i="0" u="none" strike="noStrike" cap="none" dirty="0" err="1" smtClean="0">
                <a:solidFill>
                  <a:srgbClr val="000000"/>
                </a:solidFill>
                <a:effectLst/>
                <a:latin typeface="Arial"/>
                <a:ea typeface="Arial"/>
                <a:cs typeface="Arial"/>
                <a:sym typeface="Arial"/>
              </a:rPr>
              <a:t>tái</a:t>
            </a:r>
            <a:r>
              <a:rPr lang="en-IN" sz="1100" b="0" i="0" u="none" strike="noStrike" cap="none" dirty="0" smtClean="0">
                <a:solidFill>
                  <a:srgbClr val="000000"/>
                </a:solidFill>
                <a:effectLst/>
                <a:latin typeface="Arial"/>
                <a:ea typeface="Arial"/>
                <a:cs typeface="Arial"/>
                <a:sym typeface="Arial"/>
              </a:rPr>
              <a:t> </a:t>
            </a:r>
            <a:r>
              <a:rPr lang="en-IN" sz="1100" b="0" i="0" u="none" strike="noStrike" cap="none" dirty="0" err="1" smtClean="0">
                <a:solidFill>
                  <a:srgbClr val="000000"/>
                </a:solidFill>
                <a:effectLst/>
                <a:latin typeface="Arial"/>
                <a:ea typeface="Arial"/>
                <a:cs typeface="Arial"/>
                <a:sym typeface="Arial"/>
              </a:rPr>
              <a:t>tục</a:t>
            </a:r>
            <a:r>
              <a:rPr lang="en-IN" sz="1100" b="0" i="0" u="none" strike="noStrike" cap="none" dirty="0" smtClean="0">
                <a:solidFill>
                  <a:srgbClr val="000000"/>
                </a:solidFill>
                <a:effectLst/>
                <a:latin typeface="Arial"/>
                <a:ea typeface="Arial"/>
                <a:cs typeface="Arial"/>
                <a:sym typeface="Arial"/>
              </a:rPr>
              <a:t> </a:t>
            </a:r>
            <a:r>
              <a:rPr lang="en-IN" sz="1100" b="0" i="0" u="none" strike="noStrike" cap="none" dirty="0" err="1" smtClean="0">
                <a:solidFill>
                  <a:srgbClr val="000000"/>
                </a:solidFill>
                <a:effectLst/>
                <a:latin typeface="Arial"/>
                <a:ea typeface="Arial"/>
                <a:cs typeface="Arial"/>
                <a:sym typeface="Arial"/>
              </a:rPr>
              <a:t>như</a:t>
            </a:r>
            <a:r>
              <a:rPr lang="en-IN" sz="1100" b="0" i="0" u="none" strike="noStrike" cap="none" dirty="0" smtClean="0">
                <a:solidFill>
                  <a:srgbClr val="000000"/>
                </a:solidFill>
                <a:effectLst/>
                <a:latin typeface="Arial"/>
                <a:ea typeface="Arial"/>
                <a:cs typeface="Arial"/>
                <a:sym typeface="Arial"/>
              </a:rPr>
              <a:t> </a:t>
            </a:r>
            <a:r>
              <a:rPr lang="en-IN" sz="1100" b="0" i="0" u="none" strike="noStrike" cap="none" dirty="0" err="1" smtClean="0">
                <a:solidFill>
                  <a:srgbClr val="000000"/>
                </a:solidFill>
                <a:effectLst/>
                <a:latin typeface="Arial"/>
                <a:ea typeface="Arial"/>
                <a:cs typeface="Arial"/>
                <a:sym typeface="Arial"/>
              </a:rPr>
              <a:t>đã</a:t>
            </a:r>
            <a:r>
              <a:rPr lang="en-IN" sz="1100" b="0" i="0" u="none" strike="noStrike" cap="none" dirty="0" smtClean="0">
                <a:solidFill>
                  <a:srgbClr val="000000"/>
                </a:solidFill>
                <a:effectLst/>
                <a:latin typeface="Arial"/>
                <a:ea typeface="Arial"/>
                <a:cs typeface="Arial"/>
                <a:sym typeface="Arial"/>
              </a:rPr>
              <a:t> </a:t>
            </a:r>
            <a:r>
              <a:rPr lang="en-IN" sz="1100" b="0" i="0" u="none" strike="noStrike" cap="none" dirty="0" err="1" smtClean="0">
                <a:solidFill>
                  <a:srgbClr val="000000"/>
                </a:solidFill>
                <a:effectLst/>
                <a:latin typeface="Arial"/>
                <a:ea typeface="Arial"/>
                <a:cs typeface="Arial"/>
                <a:sym typeface="Arial"/>
              </a:rPr>
              <a:t>quy</a:t>
            </a:r>
            <a:r>
              <a:rPr lang="en-IN" sz="1100" b="0" i="0" u="none" strike="noStrike" cap="none" dirty="0" smtClean="0">
                <a:solidFill>
                  <a:srgbClr val="000000"/>
                </a:solidFill>
                <a:effectLst/>
                <a:latin typeface="Arial"/>
                <a:ea typeface="Arial"/>
                <a:cs typeface="Arial"/>
                <a:sym typeface="Arial"/>
              </a:rPr>
              <a:t> </a:t>
            </a:r>
            <a:r>
              <a:rPr lang="en-IN" sz="1100" b="0" i="0" u="none" strike="noStrike" cap="none" dirty="0" err="1" smtClean="0">
                <a:solidFill>
                  <a:srgbClr val="000000"/>
                </a:solidFill>
                <a:effectLst/>
                <a:latin typeface="Arial"/>
                <a:ea typeface="Arial"/>
                <a:cs typeface="Arial"/>
                <a:sym typeface="Arial"/>
              </a:rPr>
              <a:t>định</a:t>
            </a:r>
            <a:r>
              <a:rPr lang="en-IN" sz="1100" b="0" i="0" u="none" strike="noStrike" cap="none" dirty="0" smtClean="0">
                <a:solidFill>
                  <a:srgbClr val="000000"/>
                </a:solidFill>
                <a:effectLst/>
                <a:latin typeface="Arial"/>
                <a:ea typeface="Arial"/>
                <a:cs typeface="Arial"/>
                <a:sym typeface="Arial"/>
              </a:rPr>
              <a:t> </a:t>
            </a:r>
            <a:r>
              <a:rPr lang="en-IN" sz="1100" b="0" i="0" u="none" strike="noStrike" cap="none" dirty="0" err="1" smtClean="0">
                <a:solidFill>
                  <a:srgbClr val="000000"/>
                </a:solidFill>
                <a:effectLst/>
                <a:latin typeface="Arial"/>
                <a:ea typeface="Arial"/>
                <a:cs typeface="Arial"/>
                <a:sym typeface="Arial"/>
              </a:rPr>
              <a:t>của</a:t>
            </a:r>
            <a:r>
              <a:rPr lang="en-IN" sz="1100" b="0" i="0" u="none" strike="noStrike" cap="none" dirty="0" smtClean="0">
                <a:solidFill>
                  <a:srgbClr val="000000"/>
                </a:solidFill>
                <a:effectLst/>
                <a:latin typeface="Arial"/>
                <a:ea typeface="Arial"/>
                <a:cs typeface="Arial"/>
                <a:sym typeface="Arial"/>
              </a:rPr>
              <a:t> </a:t>
            </a:r>
            <a:r>
              <a:rPr lang="en-IN" sz="1100" b="0" i="0" u="none" strike="noStrike" cap="none" dirty="0" err="1" smtClean="0">
                <a:solidFill>
                  <a:srgbClr val="000000"/>
                </a:solidFill>
                <a:effectLst/>
                <a:latin typeface="Arial"/>
                <a:ea typeface="Arial"/>
                <a:cs typeface="Arial"/>
                <a:sym typeface="Arial"/>
              </a:rPr>
              <a:t>công</a:t>
            </a:r>
            <a:r>
              <a:rPr lang="en-IN" sz="1100" b="0" i="0" u="none" strike="noStrike" cap="none" dirty="0" smtClean="0">
                <a:solidFill>
                  <a:srgbClr val="000000"/>
                </a:solidFill>
                <a:effectLst/>
                <a:latin typeface="Arial"/>
                <a:ea typeface="Arial"/>
                <a:cs typeface="Arial"/>
                <a:sym typeface="Arial"/>
              </a:rPr>
              <a:t> ty.</a:t>
            </a:r>
            <a:endParaRPr lang="en-US" sz="1100" b="0" i="0" u="none" strike="noStrike" cap="none" dirty="0" smtClean="0">
              <a:solidFill>
                <a:srgbClr val="000000"/>
              </a:solidFill>
              <a:effectLst/>
              <a:latin typeface="Arial"/>
              <a:ea typeface="Arial"/>
              <a:cs typeface="Arial"/>
              <a:sym typeface="Arial"/>
            </a:endParaRPr>
          </a:p>
          <a:p>
            <a:pPr marL="0" lvl="0" indent="0" algn="l" rtl="0">
              <a:spcBef>
                <a:spcPts val="0"/>
              </a:spcBef>
              <a:spcAft>
                <a:spcPts val="0"/>
              </a:spcAft>
              <a:buNone/>
            </a:pPr>
            <a:endParaRPr dirty="0"/>
          </a:p>
        </p:txBody>
      </p:sp>
    </p:spTree>
    <p:extLst>
      <p:ext uri="{BB962C8B-B14F-4D97-AF65-F5344CB8AC3E}">
        <p14:creationId xmlns:p14="http://schemas.microsoft.com/office/powerpoint/2010/main" val="1366133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err="1" smtClean="0"/>
              <a:t>Khách</a:t>
            </a:r>
            <a:r>
              <a:rPr lang="en-US" baseline="0" dirty="0" smtClean="0"/>
              <a:t> </a:t>
            </a:r>
            <a:r>
              <a:rPr lang="en-US" baseline="0" dirty="0" err="1" smtClean="0"/>
              <a:t>hàng</a:t>
            </a:r>
            <a:r>
              <a:rPr lang="en-US" baseline="0" dirty="0" smtClean="0"/>
              <a:t> </a:t>
            </a:r>
            <a:r>
              <a:rPr lang="en-US" baseline="0" dirty="0" err="1" smtClean="0"/>
              <a:t>chuyển</a:t>
            </a:r>
            <a:r>
              <a:rPr lang="en-US" baseline="0" dirty="0" smtClean="0"/>
              <a:t> </a:t>
            </a:r>
            <a:r>
              <a:rPr lang="en-US" baseline="0" dirty="0" err="1" smtClean="0"/>
              <a:t>khoản</a:t>
            </a:r>
            <a:r>
              <a:rPr lang="en-US" baseline="0" dirty="0" smtClean="0"/>
              <a:t> </a:t>
            </a:r>
            <a:r>
              <a:rPr lang="en-US" baseline="0" dirty="0" err="1" smtClean="0"/>
              <a:t>trả</a:t>
            </a:r>
            <a:r>
              <a:rPr lang="en-US" baseline="0" dirty="0" smtClean="0"/>
              <a:t> </a:t>
            </a:r>
            <a:r>
              <a:rPr lang="en-US" baseline="0" dirty="0" err="1" smtClean="0"/>
              <a:t>lãi</a:t>
            </a:r>
            <a:r>
              <a:rPr lang="en-US" baseline="0" dirty="0" smtClean="0"/>
              <a:t> </a:t>
            </a:r>
            <a:r>
              <a:rPr lang="en-US" baseline="0" dirty="0" err="1" smtClean="0"/>
              <a:t>vay</a:t>
            </a:r>
            <a:r>
              <a:rPr lang="en-US" baseline="0" dirty="0" smtClean="0"/>
              <a:t> PL qua </a:t>
            </a:r>
            <a:r>
              <a:rPr lang="en-US" baseline="0" dirty="0" err="1" smtClean="0"/>
              <a:t>các</a:t>
            </a:r>
            <a:r>
              <a:rPr lang="en-US" baseline="0" dirty="0" smtClean="0"/>
              <a:t> </a:t>
            </a:r>
            <a:r>
              <a:rPr lang="en-US" baseline="0" dirty="0" err="1" smtClean="0"/>
              <a:t>tài</a:t>
            </a:r>
            <a:r>
              <a:rPr lang="en-US" baseline="0" dirty="0" smtClean="0"/>
              <a:t> </a:t>
            </a:r>
            <a:r>
              <a:rPr lang="en-US" baseline="0" dirty="0" err="1" smtClean="0"/>
              <a:t>khoản</a:t>
            </a:r>
            <a:r>
              <a:rPr lang="en-US" baseline="0" dirty="0" smtClean="0"/>
              <a:t> </a:t>
            </a:r>
            <a:r>
              <a:rPr lang="en-US" baseline="0" dirty="0" err="1" smtClean="0"/>
              <a:t>các</a:t>
            </a:r>
            <a:r>
              <a:rPr lang="en-US" baseline="0" dirty="0" smtClean="0"/>
              <a:t> </a:t>
            </a:r>
            <a:r>
              <a:rPr lang="en-US" baseline="0" dirty="0" err="1" smtClean="0"/>
              <a:t>kênh</a:t>
            </a:r>
            <a:r>
              <a:rPr lang="en-US" baseline="0" dirty="0" smtClean="0"/>
              <a:t> </a:t>
            </a:r>
            <a:r>
              <a:rPr lang="en-US" baseline="0" dirty="0" err="1" smtClean="0"/>
              <a:t>ngân</a:t>
            </a:r>
            <a:r>
              <a:rPr lang="en-US" baseline="0" dirty="0" smtClean="0"/>
              <a:t> </a:t>
            </a:r>
            <a:r>
              <a:rPr lang="en-US" baseline="0" dirty="0" err="1" smtClean="0"/>
              <a:t>hàng</a:t>
            </a:r>
            <a:r>
              <a:rPr lang="en-US" baseline="0" dirty="0" smtClean="0"/>
              <a:t> </a:t>
            </a:r>
            <a:r>
              <a:rPr lang="en-US" baseline="0" dirty="0" err="1" smtClean="0"/>
              <a:t>sau</a:t>
            </a:r>
            <a:r>
              <a:rPr lang="en-US" baseline="0" dirty="0" smtClean="0"/>
              <a:t> : </a:t>
            </a:r>
            <a:r>
              <a:rPr lang="en-US" baseline="0" dirty="0" err="1" smtClean="0"/>
              <a:t>Ngân</a:t>
            </a:r>
            <a:r>
              <a:rPr lang="en-US" baseline="0" dirty="0" smtClean="0"/>
              <a:t> </a:t>
            </a:r>
            <a:r>
              <a:rPr lang="en-US" baseline="0" dirty="0" err="1" smtClean="0"/>
              <a:t>hàng</a:t>
            </a:r>
            <a:r>
              <a:rPr lang="en-US" baseline="0" dirty="0" smtClean="0"/>
              <a:t> </a:t>
            </a:r>
            <a:r>
              <a:rPr lang="en-US" baseline="0" dirty="0" err="1" smtClean="0"/>
              <a:t>Sacombank</a:t>
            </a:r>
            <a:r>
              <a:rPr lang="en-US" baseline="0" dirty="0" smtClean="0"/>
              <a:t>, </a:t>
            </a:r>
            <a:r>
              <a:rPr lang="en-US" baseline="0" dirty="0" err="1" smtClean="0"/>
              <a:t>ngân</a:t>
            </a:r>
            <a:r>
              <a:rPr lang="en-US" baseline="0" dirty="0" smtClean="0"/>
              <a:t> </a:t>
            </a:r>
            <a:r>
              <a:rPr lang="en-US" baseline="0" dirty="0" err="1" smtClean="0"/>
              <a:t>hàng</a:t>
            </a:r>
            <a:r>
              <a:rPr lang="en-US" baseline="0" dirty="0" smtClean="0"/>
              <a:t> ACB </a:t>
            </a:r>
            <a:r>
              <a:rPr lang="en-US" baseline="0" dirty="0" err="1" smtClean="0"/>
              <a:t>hoặc</a:t>
            </a:r>
            <a:r>
              <a:rPr lang="en-US" baseline="0" dirty="0" smtClean="0"/>
              <a:t> IVB</a:t>
            </a:r>
            <a:endParaRPr lang="en-US" dirty="0" smtClean="0"/>
          </a:p>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accent2"/>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5609666" y="2185857"/>
            <a:ext cx="3534604" cy="3432788"/>
            <a:chOff x="6172200" y="2656118"/>
            <a:chExt cx="2971754" cy="2886151"/>
          </a:xfrm>
        </p:grpSpPr>
        <p:sp>
          <p:nvSpPr>
            <p:cNvPr id="11" name="Google Shape;11;p2"/>
            <p:cNvSpPr/>
            <p:nvPr/>
          </p:nvSpPr>
          <p:spPr>
            <a:xfrm rot="9208626" flipH="1">
              <a:off x="6704904" y="4110434"/>
              <a:ext cx="484232" cy="1204006"/>
            </a:xfrm>
            <a:prstGeom prst="flowChartManualInpu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9208633" flipH="1">
              <a:off x="7804300" y="3279013"/>
              <a:ext cx="877624" cy="2182136"/>
            </a:xfrm>
            <a:prstGeom prst="flowChartManualInpu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9208606" flipH="1">
              <a:off x="7481789" y="4276913"/>
              <a:ext cx="408796" cy="1016449"/>
            </a:xfrm>
            <a:prstGeom prst="flowChartManualInpu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9208678" flipH="1">
              <a:off x="6287617" y="4657701"/>
              <a:ext cx="229660" cy="571018"/>
            </a:xfrm>
            <a:prstGeom prst="flowChartManualInpu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8289303" y="2656118"/>
              <a:ext cx="854651" cy="1929080"/>
            </a:xfrm>
            <a:custGeom>
              <a:avLst/>
              <a:gdLst/>
              <a:ahLst/>
              <a:cxnLst/>
              <a:rect l="l" t="t" r="r" b="b"/>
              <a:pathLst>
                <a:path w="37596" h="84860" extrusionOk="0">
                  <a:moveTo>
                    <a:pt x="19066" y="0"/>
                  </a:moveTo>
                  <a:lnTo>
                    <a:pt x="0" y="9130"/>
                  </a:lnTo>
                  <a:lnTo>
                    <a:pt x="37596" y="84860"/>
                  </a:lnTo>
                  <a:lnTo>
                    <a:pt x="37596" y="37328"/>
                  </a:lnTo>
                  <a:close/>
                </a:path>
              </a:pathLst>
            </a:custGeom>
            <a:solidFill>
              <a:schemeClr val="lt1"/>
            </a:solidFill>
            <a:ln>
              <a:noFill/>
            </a:ln>
          </p:spPr>
        </p:sp>
      </p:grpSp>
      <p:grpSp>
        <p:nvGrpSpPr>
          <p:cNvPr id="16" name="Google Shape;16;p2"/>
          <p:cNvGrpSpPr/>
          <p:nvPr/>
        </p:nvGrpSpPr>
        <p:grpSpPr>
          <a:xfrm>
            <a:off x="-22" y="-324543"/>
            <a:ext cx="3068579" cy="1910876"/>
            <a:chOff x="-32" y="-215963"/>
            <a:chExt cx="2163561" cy="1347300"/>
          </a:xfrm>
        </p:grpSpPr>
        <p:sp>
          <p:nvSpPr>
            <p:cNvPr id="17" name="Google Shape;17;p2"/>
            <p:cNvSpPr/>
            <p:nvPr/>
          </p:nvSpPr>
          <p:spPr>
            <a:xfrm rot="-1591408" flipH="1">
              <a:off x="1362169" y="-63166"/>
              <a:ext cx="205103" cy="509980"/>
            </a:xfrm>
            <a:prstGeom prst="flowChartManualInpu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rot="-1591371" flipH="1">
              <a:off x="239463" y="-151890"/>
              <a:ext cx="434754" cy="1080980"/>
            </a:xfrm>
            <a:prstGeom prst="flowChartManualInpu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rot="-1591339" flipH="1">
              <a:off x="892401" y="-169347"/>
              <a:ext cx="504374" cy="1254067"/>
            </a:xfrm>
            <a:prstGeom prst="flowChartManualInpu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rot="-1591322" flipH="1">
              <a:off x="1818452" y="-76292"/>
              <a:ext cx="229660" cy="571018"/>
            </a:xfrm>
            <a:prstGeom prst="flowChartManualInpu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rot="10800000">
              <a:off x="-32" y="70725"/>
              <a:ext cx="380284" cy="858147"/>
            </a:xfrm>
            <a:custGeom>
              <a:avLst/>
              <a:gdLst/>
              <a:ahLst/>
              <a:cxnLst/>
              <a:rect l="l" t="t" r="r" b="b"/>
              <a:pathLst>
                <a:path w="37596" h="84860" extrusionOk="0">
                  <a:moveTo>
                    <a:pt x="19066" y="0"/>
                  </a:moveTo>
                  <a:lnTo>
                    <a:pt x="0" y="9130"/>
                  </a:lnTo>
                  <a:lnTo>
                    <a:pt x="37596" y="84860"/>
                  </a:lnTo>
                  <a:lnTo>
                    <a:pt x="37596" y="37328"/>
                  </a:lnTo>
                  <a:close/>
                </a:path>
              </a:pathLst>
            </a:custGeom>
            <a:solidFill>
              <a:schemeClr val="accent3"/>
            </a:solidFill>
            <a:ln>
              <a:noFill/>
            </a:ln>
          </p:spPr>
        </p:sp>
      </p:grpSp>
      <p:sp>
        <p:nvSpPr>
          <p:cNvPr id="22" name="Google Shape;22;p2"/>
          <p:cNvSpPr txBox="1">
            <a:spLocks noGrp="1"/>
          </p:cNvSpPr>
          <p:nvPr>
            <p:ph type="ctrTitle"/>
          </p:nvPr>
        </p:nvSpPr>
        <p:spPr>
          <a:xfrm>
            <a:off x="685800" y="2753825"/>
            <a:ext cx="5671500" cy="11598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5000"/>
              <a:buNone/>
              <a:defRPr sz="5000">
                <a:solidFill>
                  <a:schemeClr val="lt1"/>
                </a:solidFill>
              </a:defRPr>
            </a:lvl1pPr>
            <a:lvl2pPr lvl="1">
              <a:spcBef>
                <a:spcPts val="0"/>
              </a:spcBef>
              <a:spcAft>
                <a:spcPts val="0"/>
              </a:spcAft>
              <a:buClr>
                <a:schemeClr val="lt1"/>
              </a:buClr>
              <a:buSzPts val="5000"/>
              <a:buNone/>
              <a:defRPr sz="5000">
                <a:solidFill>
                  <a:schemeClr val="lt1"/>
                </a:solidFill>
              </a:defRPr>
            </a:lvl2pPr>
            <a:lvl3pPr lvl="2">
              <a:spcBef>
                <a:spcPts val="0"/>
              </a:spcBef>
              <a:spcAft>
                <a:spcPts val="0"/>
              </a:spcAft>
              <a:buClr>
                <a:schemeClr val="lt1"/>
              </a:buClr>
              <a:buSzPts val="5000"/>
              <a:buNone/>
              <a:defRPr sz="5000">
                <a:solidFill>
                  <a:schemeClr val="lt1"/>
                </a:solidFill>
              </a:defRPr>
            </a:lvl3pPr>
            <a:lvl4pPr lvl="3">
              <a:spcBef>
                <a:spcPts val="0"/>
              </a:spcBef>
              <a:spcAft>
                <a:spcPts val="0"/>
              </a:spcAft>
              <a:buClr>
                <a:schemeClr val="lt1"/>
              </a:buClr>
              <a:buSzPts val="5000"/>
              <a:buNone/>
              <a:defRPr sz="5000">
                <a:solidFill>
                  <a:schemeClr val="lt1"/>
                </a:solidFill>
              </a:defRPr>
            </a:lvl4pPr>
            <a:lvl5pPr lvl="4">
              <a:spcBef>
                <a:spcPts val="0"/>
              </a:spcBef>
              <a:spcAft>
                <a:spcPts val="0"/>
              </a:spcAft>
              <a:buClr>
                <a:schemeClr val="lt1"/>
              </a:buClr>
              <a:buSzPts val="5000"/>
              <a:buNone/>
              <a:defRPr sz="5000">
                <a:solidFill>
                  <a:schemeClr val="lt1"/>
                </a:solidFill>
              </a:defRPr>
            </a:lvl5pPr>
            <a:lvl6pPr lvl="5">
              <a:spcBef>
                <a:spcPts val="0"/>
              </a:spcBef>
              <a:spcAft>
                <a:spcPts val="0"/>
              </a:spcAft>
              <a:buClr>
                <a:schemeClr val="lt1"/>
              </a:buClr>
              <a:buSzPts val="5000"/>
              <a:buNone/>
              <a:defRPr sz="5000">
                <a:solidFill>
                  <a:schemeClr val="lt1"/>
                </a:solidFill>
              </a:defRPr>
            </a:lvl6pPr>
            <a:lvl7pPr lvl="6">
              <a:spcBef>
                <a:spcPts val="0"/>
              </a:spcBef>
              <a:spcAft>
                <a:spcPts val="0"/>
              </a:spcAft>
              <a:buClr>
                <a:schemeClr val="lt1"/>
              </a:buClr>
              <a:buSzPts val="5000"/>
              <a:buNone/>
              <a:defRPr sz="5000">
                <a:solidFill>
                  <a:schemeClr val="lt1"/>
                </a:solidFill>
              </a:defRPr>
            </a:lvl7pPr>
            <a:lvl8pPr lvl="7">
              <a:spcBef>
                <a:spcPts val="0"/>
              </a:spcBef>
              <a:spcAft>
                <a:spcPts val="0"/>
              </a:spcAft>
              <a:buClr>
                <a:schemeClr val="lt1"/>
              </a:buClr>
              <a:buSzPts val="5000"/>
              <a:buNone/>
              <a:defRPr sz="5000">
                <a:solidFill>
                  <a:schemeClr val="lt1"/>
                </a:solidFill>
              </a:defRPr>
            </a:lvl8pPr>
            <a:lvl9pPr lvl="8">
              <a:spcBef>
                <a:spcPts val="0"/>
              </a:spcBef>
              <a:spcAft>
                <a:spcPts val="0"/>
              </a:spcAft>
              <a:buClr>
                <a:schemeClr val="lt1"/>
              </a:buClr>
              <a:buSzPts val="5000"/>
              <a:buNone/>
              <a:defRPr sz="5000">
                <a:solidFill>
                  <a:schemeClr val="lt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solidFill>
          <a:schemeClr val="accent4"/>
        </a:solidFill>
        <a:effectLst/>
      </p:bgPr>
    </p:bg>
    <p:spTree>
      <p:nvGrpSpPr>
        <p:cNvPr id="1" name="Shape 23"/>
        <p:cNvGrpSpPr/>
        <p:nvPr/>
      </p:nvGrpSpPr>
      <p:grpSpPr>
        <a:xfrm>
          <a:off x="0" y="0"/>
          <a:ext cx="0" cy="0"/>
          <a:chOff x="0" y="0"/>
          <a:chExt cx="0" cy="0"/>
        </a:xfrm>
      </p:grpSpPr>
      <p:grpSp>
        <p:nvGrpSpPr>
          <p:cNvPr id="24" name="Google Shape;24;p3"/>
          <p:cNvGrpSpPr/>
          <p:nvPr/>
        </p:nvGrpSpPr>
        <p:grpSpPr>
          <a:xfrm>
            <a:off x="6172200" y="2656118"/>
            <a:ext cx="2971754" cy="2886151"/>
            <a:chOff x="6172200" y="2656118"/>
            <a:chExt cx="2971754" cy="2886151"/>
          </a:xfrm>
        </p:grpSpPr>
        <p:sp>
          <p:nvSpPr>
            <p:cNvPr id="25" name="Google Shape;25;p3"/>
            <p:cNvSpPr/>
            <p:nvPr/>
          </p:nvSpPr>
          <p:spPr>
            <a:xfrm rot="9208626" flipH="1">
              <a:off x="6704904" y="4110434"/>
              <a:ext cx="484232" cy="1204006"/>
            </a:xfrm>
            <a:prstGeom prst="flowChartManualInpu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rot="9208633" flipH="1">
              <a:off x="7804300" y="3279013"/>
              <a:ext cx="877624" cy="2182136"/>
            </a:xfrm>
            <a:prstGeom prst="flowChartManualInpu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
            <p:cNvSpPr/>
            <p:nvPr/>
          </p:nvSpPr>
          <p:spPr>
            <a:xfrm rot="9208606" flipH="1">
              <a:off x="7481789" y="4276913"/>
              <a:ext cx="408796" cy="1016449"/>
            </a:xfrm>
            <a:prstGeom prst="flowChartManualInpu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3"/>
            <p:cNvSpPr/>
            <p:nvPr/>
          </p:nvSpPr>
          <p:spPr>
            <a:xfrm rot="9208678" flipH="1">
              <a:off x="6287617" y="4657701"/>
              <a:ext cx="229660" cy="571018"/>
            </a:xfrm>
            <a:prstGeom prst="flowChartManualInpu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a:off x="8289303" y="2656118"/>
              <a:ext cx="854651" cy="1929080"/>
            </a:xfrm>
            <a:custGeom>
              <a:avLst/>
              <a:gdLst/>
              <a:ahLst/>
              <a:cxnLst/>
              <a:rect l="l" t="t" r="r" b="b"/>
              <a:pathLst>
                <a:path w="37596" h="84860" extrusionOk="0">
                  <a:moveTo>
                    <a:pt x="19066" y="0"/>
                  </a:moveTo>
                  <a:lnTo>
                    <a:pt x="0" y="9130"/>
                  </a:lnTo>
                  <a:lnTo>
                    <a:pt x="37596" y="84860"/>
                  </a:lnTo>
                  <a:lnTo>
                    <a:pt x="37596" y="37328"/>
                  </a:lnTo>
                  <a:close/>
                </a:path>
              </a:pathLst>
            </a:custGeom>
            <a:solidFill>
              <a:schemeClr val="lt1"/>
            </a:solidFill>
            <a:ln>
              <a:noFill/>
            </a:ln>
          </p:spPr>
        </p:sp>
      </p:grpSp>
      <p:grpSp>
        <p:nvGrpSpPr>
          <p:cNvPr id="30" name="Google Shape;30;p3"/>
          <p:cNvGrpSpPr/>
          <p:nvPr/>
        </p:nvGrpSpPr>
        <p:grpSpPr>
          <a:xfrm>
            <a:off x="-32" y="-228027"/>
            <a:ext cx="2163561" cy="1347300"/>
            <a:chOff x="-32" y="-215963"/>
            <a:chExt cx="2163561" cy="1347300"/>
          </a:xfrm>
        </p:grpSpPr>
        <p:sp>
          <p:nvSpPr>
            <p:cNvPr id="31" name="Google Shape;31;p3"/>
            <p:cNvSpPr/>
            <p:nvPr/>
          </p:nvSpPr>
          <p:spPr>
            <a:xfrm rot="-1591408" flipH="1">
              <a:off x="1362169" y="-63166"/>
              <a:ext cx="205103" cy="509980"/>
            </a:xfrm>
            <a:prstGeom prst="flowChartManualInpu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rot="-1591371" flipH="1">
              <a:off x="239463" y="-151890"/>
              <a:ext cx="434754" cy="1080980"/>
            </a:xfrm>
            <a:prstGeom prst="flowChartManualInpu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
            <p:cNvSpPr/>
            <p:nvPr/>
          </p:nvSpPr>
          <p:spPr>
            <a:xfrm rot="-1591339" flipH="1">
              <a:off x="892401" y="-169347"/>
              <a:ext cx="504374" cy="1254067"/>
            </a:xfrm>
            <a:prstGeom prst="flowChartManualInpu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
            <p:cNvSpPr/>
            <p:nvPr/>
          </p:nvSpPr>
          <p:spPr>
            <a:xfrm rot="-1591322" flipH="1">
              <a:off x="1818452" y="-76292"/>
              <a:ext cx="229660" cy="571018"/>
            </a:xfrm>
            <a:prstGeom prst="flowChartManualInpu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rot="10800000">
              <a:off x="-32" y="70725"/>
              <a:ext cx="380284" cy="858147"/>
            </a:xfrm>
            <a:custGeom>
              <a:avLst/>
              <a:gdLst/>
              <a:ahLst/>
              <a:cxnLst/>
              <a:rect l="l" t="t" r="r" b="b"/>
              <a:pathLst>
                <a:path w="37596" h="84860" extrusionOk="0">
                  <a:moveTo>
                    <a:pt x="19066" y="0"/>
                  </a:moveTo>
                  <a:lnTo>
                    <a:pt x="0" y="9130"/>
                  </a:lnTo>
                  <a:lnTo>
                    <a:pt x="37596" y="84860"/>
                  </a:lnTo>
                  <a:lnTo>
                    <a:pt x="37596" y="37328"/>
                  </a:lnTo>
                  <a:close/>
                </a:path>
              </a:pathLst>
            </a:custGeom>
            <a:solidFill>
              <a:schemeClr val="accent3"/>
            </a:solidFill>
            <a:ln>
              <a:noFill/>
            </a:ln>
          </p:spPr>
        </p:sp>
      </p:grpSp>
      <p:sp>
        <p:nvSpPr>
          <p:cNvPr id="36" name="Google Shape;36;p3"/>
          <p:cNvSpPr txBox="1">
            <a:spLocks noGrp="1"/>
          </p:cNvSpPr>
          <p:nvPr>
            <p:ph type="ctrTitle"/>
          </p:nvPr>
        </p:nvSpPr>
        <p:spPr>
          <a:xfrm>
            <a:off x="685800" y="2421550"/>
            <a:ext cx="5074500" cy="11598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a:endParaRPr/>
          </a:p>
        </p:txBody>
      </p:sp>
      <p:sp>
        <p:nvSpPr>
          <p:cNvPr id="37" name="Google Shape;37;p3"/>
          <p:cNvSpPr txBox="1">
            <a:spLocks noGrp="1"/>
          </p:cNvSpPr>
          <p:nvPr>
            <p:ph type="subTitle" idx="1"/>
          </p:nvPr>
        </p:nvSpPr>
        <p:spPr>
          <a:xfrm>
            <a:off x="685800" y="3449654"/>
            <a:ext cx="5074500" cy="784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2000"/>
              <a:buNone/>
              <a:defRPr>
                <a:solidFill>
                  <a:schemeClr val="lt1"/>
                </a:solidFill>
              </a:defRPr>
            </a:lvl1pPr>
            <a:lvl2pPr lvl="1" rtl="0">
              <a:spcBef>
                <a:spcPts val="0"/>
              </a:spcBef>
              <a:spcAft>
                <a:spcPts val="0"/>
              </a:spcAft>
              <a:buClr>
                <a:schemeClr val="lt1"/>
              </a:buClr>
              <a:buSzPts val="3000"/>
              <a:buNone/>
              <a:defRPr sz="3000">
                <a:solidFill>
                  <a:schemeClr val="lt1"/>
                </a:solidFill>
              </a:defRPr>
            </a:lvl2pPr>
            <a:lvl3pPr lvl="2" rtl="0">
              <a:spcBef>
                <a:spcPts val="0"/>
              </a:spcBef>
              <a:spcAft>
                <a:spcPts val="0"/>
              </a:spcAft>
              <a:buClr>
                <a:schemeClr val="lt1"/>
              </a:buClr>
              <a:buSzPts val="3000"/>
              <a:buNone/>
              <a:defRPr sz="3000">
                <a:solidFill>
                  <a:schemeClr val="lt1"/>
                </a:solidFill>
              </a:defRPr>
            </a:lvl3pPr>
            <a:lvl4pPr lvl="3" rtl="0">
              <a:spcBef>
                <a:spcPts val="0"/>
              </a:spcBef>
              <a:spcAft>
                <a:spcPts val="0"/>
              </a:spcAft>
              <a:buClr>
                <a:schemeClr val="lt1"/>
              </a:buClr>
              <a:buSzPts val="3000"/>
              <a:buNone/>
              <a:defRPr sz="3000">
                <a:solidFill>
                  <a:schemeClr val="lt1"/>
                </a:solidFill>
              </a:defRPr>
            </a:lvl4pPr>
            <a:lvl5pPr lvl="4" rtl="0">
              <a:spcBef>
                <a:spcPts val="0"/>
              </a:spcBef>
              <a:spcAft>
                <a:spcPts val="0"/>
              </a:spcAft>
              <a:buClr>
                <a:schemeClr val="lt1"/>
              </a:buClr>
              <a:buSzPts val="3000"/>
              <a:buNone/>
              <a:defRPr sz="3000">
                <a:solidFill>
                  <a:schemeClr val="lt1"/>
                </a:solidFill>
              </a:defRPr>
            </a:lvl5pPr>
            <a:lvl6pPr lvl="5" rtl="0">
              <a:spcBef>
                <a:spcPts val="0"/>
              </a:spcBef>
              <a:spcAft>
                <a:spcPts val="0"/>
              </a:spcAft>
              <a:buClr>
                <a:schemeClr val="lt1"/>
              </a:buClr>
              <a:buSzPts val="3000"/>
              <a:buNone/>
              <a:defRPr sz="3000">
                <a:solidFill>
                  <a:schemeClr val="lt1"/>
                </a:solidFill>
              </a:defRPr>
            </a:lvl6pPr>
            <a:lvl7pPr lvl="6" rtl="0">
              <a:spcBef>
                <a:spcPts val="0"/>
              </a:spcBef>
              <a:spcAft>
                <a:spcPts val="0"/>
              </a:spcAft>
              <a:buClr>
                <a:schemeClr val="lt1"/>
              </a:buClr>
              <a:buSzPts val="3000"/>
              <a:buNone/>
              <a:defRPr sz="3000">
                <a:solidFill>
                  <a:schemeClr val="lt1"/>
                </a:solidFill>
              </a:defRPr>
            </a:lvl7pPr>
            <a:lvl8pPr lvl="7" rtl="0">
              <a:spcBef>
                <a:spcPts val="0"/>
              </a:spcBef>
              <a:spcAft>
                <a:spcPts val="0"/>
              </a:spcAft>
              <a:buClr>
                <a:schemeClr val="lt1"/>
              </a:buClr>
              <a:buSzPts val="3000"/>
              <a:buNone/>
              <a:defRPr sz="3000">
                <a:solidFill>
                  <a:schemeClr val="lt1"/>
                </a:solidFill>
              </a:defRPr>
            </a:lvl8pPr>
            <a:lvl9pPr lvl="8" rtl="0">
              <a:spcBef>
                <a:spcPts val="0"/>
              </a:spcBef>
              <a:spcAft>
                <a:spcPts val="0"/>
              </a:spcAft>
              <a:buClr>
                <a:schemeClr val="lt1"/>
              </a:buClr>
              <a:buSzPts val="3000"/>
              <a:buNone/>
              <a:defRPr sz="3000">
                <a:solidFill>
                  <a:schemeClr val="lt1"/>
                </a:solidFill>
              </a:defRPr>
            </a:lvl9pPr>
          </a:lstStyle>
          <a:p>
            <a:endParaRPr/>
          </a:p>
        </p:txBody>
      </p:sp>
      <p:sp>
        <p:nvSpPr>
          <p:cNvPr id="38" name="Google Shape;38;p3"/>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54"/>
        <p:cNvGrpSpPr/>
        <p:nvPr/>
      </p:nvGrpSpPr>
      <p:grpSpPr>
        <a:xfrm>
          <a:off x="0" y="0"/>
          <a:ext cx="0" cy="0"/>
          <a:chOff x="0" y="0"/>
          <a:chExt cx="0" cy="0"/>
        </a:xfrm>
      </p:grpSpPr>
      <p:grpSp>
        <p:nvGrpSpPr>
          <p:cNvPr id="55" name="Google Shape;55;p5"/>
          <p:cNvGrpSpPr/>
          <p:nvPr/>
        </p:nvGrpSpPr>
        <p:grpSpPr>
          <a:xfrm>
            <a:off x="6172200" y="2656118"/>
            <a:ext cx="2971754" cy="2886151"/>
            <a:chOff x="6172200" y="2656118"/>
            <a:chExt cx="2971754" cy="2886151"/>
          </a:xfrm>
        </p:grpSpPr>
        <p:sp>
          <p:nvSpPr>
            <p:cNvPr id="56" name="Google Shape;56;p5"/>
            <p:cNvSpPr/>
            <p:nvPr/>
          </p:nvSpPr>
          <p:spPr>
            <a:xfrm rot="9208626" flipH="1">
              <a:off x="6704904" y="4110434"/>
              <a:ext cx="484232" cy="1204006"/>
            </a:xfrm>
            <a:prstGeom prst="flowChartManualInpu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5"/>
            <p:cNvSpPr/>
            <p:nvPr/>
          </p:nvSpPr>
          <p:spPr>
            <a:xfrm rot="9208633" flipH="1">
              <a:off x="7804300" y="3279013"/>
              <a:ext cx="877624" cy="2182136"/>
            </a:xfrm>
            <a:prstGeom prst="flowChartManualInpu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5"/>
            <p:cNvSpPr/>
            <p:nvPr/>
          </p:nvSpPr>
          <p:spPr>
            <a:xfrm rot="9208606" flipH="1">
              <a:off x="7481789" y="4276913"/>
              <a:ext cx="408796" cy="1016449"/>
            </a:xfrm>
            <a:prstGeom prst="flowChartManualInpu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5"/>
            <p:cNvSpPr/>
            <p:nvPr/>
          </p:nvSpPr>
          <p:spPr>
            <a:xfrm rot="9208678" flipH="1">
              <a:off x="6287617" y="4657701"/>
              <a:ext cx="229660" cy="571018"/>
            </a:xfrm>
            <a:prstGeom prst="flowChartManualInpu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5"/>
            <p:cNvSpPr/>
            <p:nvPr/>
          </p:nvSpPr>
          <p:spPr>
            <a:xfrm>
              <a:off x="8289303" y="2656118"/>
              <a:ext cx="854651" cy="1929080"/>
            </a:xfrm>
            <a:custGeom>
              <a:avLst/>
              <a:gdLst/>
              <a:ahLst/>
              <a:cxnLst/>
              <a:rect l="l" t="t" r="r" b="b"/>
              <a:pathLst>
                <a:path w="37596" h="84860" extrusionOk="0">
                  <a:moveTo>
                    <a:pt x="19066" y="0"/>
                  </a:moveTo>
                  <a:lnTo>
                    <a:pt x="0" y="9130"/>
                  </a:lnTo>
                  <a:lnTo>
                    <a:pt x="37596" y="84860"/>
                  </a:lnTo>
                  <a:lnTo>
                    <a:pt x="37596" y="37328"/>
                  </a:lnTo>
                  <a:close/>
                </a:path>
              </a:pathLst>
            </a:custGeom>
            <a:solidFill>
              <a:schemeClr val="accent1"/>
            </a:solidFill>
            <a:ln>
              <a:noFill/>
            </a:ln>
          </p:spPr>
        </p:sp>
      </p:grpSp>
      <p:grpSp>
        <p:nvGrpSpPr>
          <p:cNvPr id="61" name="Google Shape;61;p5"/>
          <p:cNvGrpSpPr/>
          <p:nvPr/>
        </p:nvGrpSpPr>
        <p:grpSpPr>
          <a:xfrm>
            <a:off x="-32" y="-228027"/>
            <a:ext cx="2163561" cy="1347300"/>
            <a:chOff x="-32" y="-215963"/>
            <a:chExt cx="2163561" cy="1347300"/>
          </a:xfrm>
        </p:grpSpPr>
        <p:sp>
          <p:nvSpPr>
            <p:cNvPr id="62" name="Google Shape;62;p5"/>
            <p:cNvSpPr/>
            <p:nvPr/>
          </p:nvSpPr>
          <p:spPr>
            <a:xfrm rot="-1591408" flipH="1">
              <a:off x="1362169" y="-63166"/>
              <a:ext cx="205103" cy="509980"/>
            </a:xfrm>
            <a:prstGeom prst="flowChartManualInpu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5"/>
            <p:cNvSpPr/>
            <p:nvPr/>
          </p:nvSpPr>
          <p:spPr>
            <a:xfrm rot="-1591371" flipH="1">
              <a:off x="239463" y="-151890"/>
              <a:ext cx="434754" cy="1080980"/>
            </a:xfrm>
            <a:prstGeom prst="flowChartManualInpu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
            <p:cNvSpPr/>
            <p:nvPr/>
          </p:nvSpPr>
          <p:spPr>
            <a:xfrm rot="-1591339" flipH="1">
              <a:off x="892401" y="-169347"/>
              <a:ext cx="504374" cy="1254067"/>
            </a:xfrm>
            <a:prstGeom prst="flowChartManualInpu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5"/>
            <p:cNvSpPr/>
            <p:nvPr/>
          </p:nvSpPr>
          <p:spPr>
            <a:xfrm rot="-1591322" flipH="1">
              <a:off x="1818452" y="-76292"/>
              <a:ext cx="229660" cy="571018"/>
            </a:xfrm>
            <a:prstGeom prst="flowChartManualInpu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5"/>
            <p:cNvSpPr/>
            <p:nvPr/>
          </p:nvSpPr>
          <p:spPr>
            <a:xfrm rot="10800000">
              <a:off x="-32" y="70725"/>
              <a:ext cx="380284" cy="858147"/>
            </a:xfrm>
            <a:custGeom>
              <a:avLst/>
              <a:gdLst/>
              <a:ahLst/>
              <a:cxnLst/>
              <a:rect l="l" t="t" r="r" b="b"/>
              <a:pathLst>
                <a:path w="37596" h="84860" extrusionOk="0">
                  <a:moveTo>
                    <a:pt x="19066" y="0"/>
                  </a:moveTo>
                  <a:lnTo>
                    <a:pt x="0" y="9130"/>
                  </a:lnTo>
                  <a:lnTo>
                    <a:pt x="37596" y="84860"/>
                  </a:lnTo>
                  <a:lnTo>
                    <a:pt x="37596" y="37328"/>
                  </a:lnTo>
                  <a:close/>
                </a:path>
              </a:pathLst>
            </a:custGeom>
            <a:solidFill>
              <a:schemeClr val="accent2"/>
            </a:solidFill>
            <a:ln>
              <a:noFill/>
            </a:ln>
          </p:spPr>
        </p:sp>
      </p:grpSp>
      <p:sp>
        <p:nvSpPr>
          <p:cNvPr id="67" name="Google Shape;67;p5"/>
          <p:cNvSpPr txBox="1">
            <a:spLocks noGrp="1"/>
          </p:cNvSpPr>
          <p:nvPr>
            <p:ph type="title"/>
          </p:nvPr>
        </p:nvSpPr>
        <p:spPr>
          <a:xfrm>
            <a:off x="1031425" y="1149725"/>
            <a:ext cx="5760300" cy="6807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68" name="Google Shape;68;p5"/>
          <p:cNvSpPr txBox="1">
            <a:spLocks noGrp="1"/>
          </p:cNvSpPr>
          <p:nvPr>
            <p:ph type="body" idx="1"/>
          </p:nvPr>
        </p:nvSpPr>
        <p:spPr>
          <a:xfrm>
            <a:off x="1031425" y="1777125"/>
            <a:ext cx="5760300" cy="25212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55600">
              <a:spcBef>
                <a:spcPts val="0"/>
              </a:spcBef>
              <a:spcAft>
                <a:spcPts val="0"/>
              </a:spcAft>
              <a:buSzPts val="2000"/>
              <a:buChar char="⋄"/>
              <a:defRPr/>
            </a:lvl4pPr>
            <a:lvl5pPr marL="2286000" lvl="4" indent="-355600">
              <a:spcBef>
                <a:spcPts val="0"/>
              </a:spcBef>
              <a:spcAft>
                <a:spcPts val="0"/>
              </a:spcAft>
              <a:buSzPts val="2000"/>
              <a:buChar char="⋄"/>
              <a:defRPr/>
            </a:lvl5pPr>
            <a:lvl6pPr marL="2743200" lvl="5" indent="-355600">
              <a:spcBef>
                <a:spcPts val="0"/>
              </a:spcBef>
              <a:spcAft>
                <a:spcPts val="0"/>
              </a:spcAft>
              <a:buSzPts val="2000"/>
              <a:buChar char="⋄"/>
              <a:defRPr/>
            </a:lvl6pPr>
            <a:lvl7pPr marL="3200400" lvl="6" indent="-355600">
              <a:spcBef>
                <a:spcPts val="0"/>
              </a:spcBef>
              <a:spcAft>
                <a:spcPts val="0"/>
              </a:spcAft>
              <a:buSzPts val="2000"/>
              <a:buChar char="●"/>
              <a:defRPr/>
            </a:lvl7pPr>
            <a:lvl8pPr marL="3657600" lvl="7" indent="-355600">
              <a:spcBef>
                <a:spcPts val="0"/>
              </a:spcBef>
              <a:spcAft>
                <a:spcPts val="0"/>
              </a:spcAft>
              <a:buSzPts val="2000"/>
              <a:buChar char="○"/>
              <a:defRPr/>
            </a:lvl8pPr>
            <a:lvl9pPr marL="4114800" lvl="8" indent="-355600">
              <a:spcBef>
                <a:spcPts val="0"/>
              </a:spcBef>
              <a:spcAft>
                <a:spcPts val="0"/>
              </a:spcAft>
              <a:buSzPts val="2000"/>
              <a:buChar char="■"/>
              <a:defRPr/>
            </a:lvl9pPr>
          </a:lstStyle>
          <a:p>
            <a:endParaRPr/>
          </a:p>
        </p:txBody>
      </p:sp>
      <p:sp>
        <p:nvSpPr>
          <p:cNvPr id="69" name="Google Shape;69;p5"/>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87"/>
        <p:cNvGrpSpPr/>
        <p:nvPr/>
      </p:nvGrpSpPr>
      <p:grpSpPr>
        <a:xfrm>
          <a:off x="0" y="0"/>
          <a:ext cx="0" cy="0"/>
          <a:chOff x="0" y="0"/>
          <a:chExt cx="0" cy="0"/>
        </a:xfrm>
      </p:grpSpPr>
      <p:grpSp>
        <p:nvGrpSpPr>
          <p:cNvPr id="88" name="Google Shape;88;p7"/>
          <p:cNvGrpSpPr/>
          <p:nvPr/>
        </p:nvGrpSpPr>
        <p:grpSpPr>
          <a:xfrm>
            <a:off x="6172200" y="2656118"/>
            <a:ext cx="2971754" cy="2886151"/>
            <a:chOff x="6172200" y="2656118"/>
            <a:chExt cx="2971754" cy="2886151"/>
          </a:xfrm>
        </p:grpSpPr>
        <p:sp>
          <p:nvSpPr>
            <p:cNvPr id="89" name="Google Shape;89;p7"/>
            <p:cNvSpPr/>
            <p:nvPr/>
          </p:nvSpPr>
          <p:spPr>
            <a:xfrm rot="9208626" flipH="1">
              <a:off x="6704904" y="4110434"/>
              <a:ext cx="484232" cy="1204006"/>
            </a:xfrm>
            <a:prstGeom prst="flowChartManualInpu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7"/>
            <p:cNvSpPr/>
            <p:nvPr/>
          </p:nvSpPr>
          <p:spPr>
            <a:xfrm rot="9208633" flipH="1">
              <a:off x="7804300" y="3279013"/>
              <a:ext cx="877624" cy="2182136"/>
            </a:xfrm>
            <a:prstGeom prst="flowChartManualInpu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7"/>
            <p:cNvSpPr/>
            <p:nvPr/>
          </p:nvSpPr>
          <p:spPr>
            <a:xfrm rot="9208606" flipH="1">
              <a:off x="7481789" y="4276913"/>
              <a:ext cx="408796" cy="1016449"/>
            </a:xfrm>
            <a:prstGeom prst="flowChartManualInpu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7"/>
            <p:cNvSpPr/>
            <p:nvPr/>
          </p:nvSpPr>
          <p:spPr>
            <a:xfrm rot="9208678" flipH="1">
              <a:off x="6287617" y="4657701"/>
              <a:ext cx="229660" cy="571018"/>
            </a:xfrm>
            <a:prstGeom prst="flowChartManualInpu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7"/>
            <p:cNvSpPr/>
            <p:nvPr/>
          </p:nvSpPr>
          <p:spPr>
            <a:xfrm>
              <a:off x="8289303" y="2656118"/>
              <a:ext cx="854651" cy="1929080"/>
            </a:xfrm>
            <a:custGeom>
              <a:avLst/>
              <a:gdLst/>
              <a:ahLst/>
              <a:cxnLst/>
              <a:rect l="l" t="t" r="r" b="b"/>
              <a:pathLst>
                <a:path w="37596" h="84860" extrusionOk="0">
                  <a:moveTo>
                    <a:pt x="19066" y="0"/>
                  </a:moveTo>
                  <a:lnTo>
                    <a:pt x="0" y="9130"/>
                  </a:lnTo>
                  <a:lnTo>
                    <a:pt x="37596" y="84860"/>
                  </a:lnTo>
                  <a:lnTo>
                    <a:pt x="37596" y="37328"/>
                  </a:lnTo>
                  <a:close/>
                </a:path>
              </a:pathLst>
            </a:custGeom>
            <a:solidFill>
              <a:schemeClr val="accent1"/>
            </a:solidFill>
            <a:ln>
              <a:noFill/>
            </a:ln>
          </p:spPr>
        </p:sp>
      </p:grpSp>
      <p:grpSp>
        <p:nvGrpSpPr>
          <p:cNvPr id="94" name="Google Shape;94;p7"/>
          <p:cNvGrpSpPr/>
          <p:nvPr/>
        </p:nvGrpSpPr>
        <p:grpSpPr>
          <a:xfrm>
            <a:off x="-32" y="-228027"/>
            <a:ext cx="2163561" cy="1347300"/>
            <a:chOff x="-32" y="-215963"/>
            <a:chExt cx="2163561" cy="1347300"/>
          </a:xfrm>
        </p:grpSpPr>
        <p:sp>
          <p:nvSpPr>
            <p:cNvPr id="95" name="Google Shape;95;p7"/>
            <p:cNvSpPr/>
            <p:nvPr/>
          </p:nvSpPr>
          <p:spPr>
            <a:xfrm rot="-1591408" flipH="1">
              <a:off x="1362169" y="-63166"/>
              <a:ext cx="205103" cy="509980"/>
            </a:xfrm>
            <a:prstGeom prst="flowChartManualInpu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7"/>
            <p:cNvSpPr/>
            <p:nvPr/>
          </p:nvSpPr>
          <p:spPr>
            <a:xfrm rot="-1591371" flipH="1">
              <a:off x="239463" y="-151890"/>
              <a:ext cx="434754" cy="1080980"/>
            </a:xfrm>
            <a:prstGeom prst="flowChartManualInpu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7"/>
            <p:cNvSpPr/>
            <p:nvPr/>
          </p:nvSpPr>
          <p:spPr>
            <a:xfrm rot="-1591339" flipH="1">
              <a:off x="892401" y="-169347"/>
              <a:ext cx="504374" cy="1254067"/>
            </a:xfrm>
            <a:prstGeom prst="flowChartManualInpu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7"/>
            <p:cNvSpPr/>
            <p:nvPr/>
          </p:nvSpPr>
          <p:spPr>
            <a:xfrm rot="-1591322" flipH="1">
              <a:off x="1818452" y="-76292"/>
              <a:ext cx="229660" cy="571018"/>
            </a:xfrm>
            <a:prstGeom prst="flowChartManualInpu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7"/>
            <p:cNvSpPr/>
            <p:nvPr/>
          </p:nvSpPr>
          <p:spPr>
            <a:xfrm rot="10800000">
              <a:off x="-32" y="70725"/>
              <a:ext cx="380284" cy="858147"/>
            </a:xfrm>
            <a:custGeom>
              <a:avLst/>
              <a:gdLst/>
              <a:ahLst/>
              <a:cxnLst/>
              <a:rect l="l" t="t" r="r" b="b"/>
              <a:pathLst>
                <a:path w="37596" h="84860" extrusionOk="0">
                  <a:moveTo>
                    <a:pt x="19066" y="0"/>
                  </a:moveTo>
                  <a:lnTo>
                    <a:pt x="0" y="9130"/>
                  </a:lnTo>
                  <a:lnTo>
                    <a:pt x="37596" y="84860"/>
                  </a:lnTo>
                  <a:lnTo>
                    <a:pt x="37596" y="37328"/>
                  </a:lnTo>
                  <a:close/>
                </a:path>
              </a:pathLst>
            </a:custGeom>
            <a:solidFill>
              <a:schemeClr val="accent2"/>
            </a:solidFill>
            <a:ln>
              <a:noFill/>
            </a:ln>
          </p:spPr>
        </p:sp>
      </p:grpSp>
      <p:sp>
        <p:nvSpPr>
          <p:cNvPr id="100" name="Google Shape;100;p7"/>
          <p:cNvSpPr txBox="1">
            <a:spLocks noGrp="1"/>
          </p:cNvSpPr>
          <p:nvPr>
            <p:ph type="title"/>
          </p:nvPr>
        </p:nvSpPr>
        <p:spPr>
          <a:xfrm>
            <a:off x="1031425" y="1149725"/>
            <a:ext cx="6321000" cy="6807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01" name="Google Shape;101;p7"/>
          <p:cNvSpPr txBox="1">
            <a:spLocks noGrp="1"/>
          </p:cNvSpPr>
          <p:nvPr>
            <p:ph type="body" idx="1"/>
          </p:nvPr>
        </p:nvSpPr>
        <p:spPr>
          <a:xfrm>
            <a:off x="1031425" y="1830425"/>
            <a:ext cx="2037600" cy="3095400"/>
          </a:xfrm>
          <a:prstGeom prst="rect">
            <a:avLst/>
          </a:prstGeom>
        </p:spPr>
        <p:txBody>
          <a:bodyPr spcFirstLastPara="1" wrap="square" lIns="91425" tIns="91425" rIns="91425" bIns="91425" anchor="t" anchorCtr="0">
            <a:noAutofit/>
          </a:bodyPr>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102" name="Google Shape;102;p7"/>
          <p:cNvSpPr txBox="1">
            <a:spLocks noGrp="1"/>
          </p:cNvSpPr>
          <p:nvPr>
            <p:ph type="body" idx="2"/>
          </p:nvPr>
        </p:nvSpPr>
        <p:spPr>
          <a:xfrm>
            <a:off x="3173275" y="1830425"/>
            <a:ext cx="2037600" cy="3095400"/>
          </a:xfrm>
          <a:prstGeom prst="rect">
            <a:avLst/>
          </a:prstGeom>
        </p:spPr>
        <p:txBody>
          <a:bodyPr spcFirstLastPara="1" wrap="square" lIns="91425" tIns="91425" rIns="91425" bIns="91425" anchor="t" anchorCtr="0">
            <a:noAutofit/>
          </a:bodyPr>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103" name="Google Shape;103;p7"/>
          <p:cNvSpPr txBox="1">
            <a:spLocks noGrp="1"/>
          </p:cNvSpPr>
          <p:nvPr>
            <p:ph type="body" idx="3"/>
          </p:nvPr>
        </p:nvSpPr>
        <p:spPr>
          <a:xfrm>
            <a:off x="5315125" y="1830425"/>
            <a:ext cx="2037600" cy="3095400"/>
          </a:xfrm>
          <a:prstGeom prst="rect">
            <a:avLst/>
          </a:prstGeom>
        </p:spPr>
        <p:txBody>
          <a:bodyPr spcFirstLastPara="1" wrap="square" lIns="91425" tIns="91425" rIns="91425" bIns="91425" anchor="t" anchorCtr="0">
            <a:noAutofit/>
          </a:bodyPr>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104" name="Google Shape;104;p7"/>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031425" y="1149725"/>
            <a:ext cx="5760300" cy="680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accent1"/>
              </a:buClr>
              <a:buSzPts val="3000"/>
              <a:buFont typeface="Oswald"/>
              <a:buNone/>
              <a:defRPr sz="3000" b="1">
                <a:solidFill>
                  <a:schemeClr val="accent1"/>
                </a:solidFill>
                <a:latin typeface="Oswald"/>
                <a:ea typeface="Oswald"/>
                <a:cs typeface="Oswald"/>
                <a:sym typeface="Oswald"/>
              </a:defRPr>
            </a:lvl1pPr>
            <a:lvl2pPr lvl="1">
              <a:spcBef>
                <a:spcPts val="0"/>
              </a:spcBef>
              <a:spcAft>
                <a:spcPts val="0"/>
              </a:spcAft>
              <a:buClr>
                <a:schemeClr val="accent1"/>
              </a:buClr>
              <a:buSzPts val="3000"/>
              <a:buFont typeface="Oswald"/>
              <a:buNone/>
              <a:defRPr sz="3000" b="1">
                <a:solidFill>
                  <a:schemeClr val="accent1"/>
                </a:solidFill>
                <a:latin typeface="Oswald"/>
                <a:ea typeface="Oswald"/>
                <a:cs typeface="Oswald"/>
                <a:sym typeface="Oswald"/>
              </a:defRPr>
            </a:lvl2pPr>
            <a:lvl3pPr lvl="2">
              <a:spcBef>
                <a:spcPts val="0"/>
              </a:spcBef>
              <a:spcAft>
                <a:spcPts val="0"/>
              </a:spcAft>
              <a:buClr>
                <a:schemeClr val="accent1"/>
              </a:buClr>
              <a:buSzPts val="3000"/>
              <a:buFont typeface="Oswald"/>
              <a:buNone/>
              <a:defRPr sz="3000" b="1">
                <a:solidFill>
                  <a:schemeClr val="accent1"/>
                </a:solidFill>
                <a:latin typeface="Oswald"/>
                <a:ea typeface="Oswald"/>
                <a:cs typeface="Oswald"/>
                <a:sym typeface="Oswald"/>
              </a:defRPr>
            </a:lvl3pPr>
            <a:lvl4pPr lvl="3">
              <a:spcBef>
                <a:spcPts val="0"/>
              </a:spcBef>
              <a:spcAft>
                <a:spcPts val="0"/>
              </a:spcAft>
              <a:buClr>
                <a:schemeClr val="accent1"/>
              </a:buClr>
              <a:buSzPts val="3000"/>
              <a:buFont typeface="Oswald"/>
              <a:buNone/>
              <a:defRPr sz="3000" b="1">
                <a:solidFill>
                  <a:schemeClr val="accent1"/>
                </a:solidFill>
                <a:latin typeface="Oswald"/>
                <a:ea typeface="Oswald"/>
                <a:cs typeface="Oswald"/>
                <a:sym typeface="Oswald"/>
              </a:defRPr>
            </a:lvl4pPr>
            <a:lvl5pPr lvl="4">
              <a:spcBef>
                <a:spcPts val="0"/>
              </a:spcBef>
              <a:spcAft>
                <a:spcPts val="0"/>
              </a:spcAft>
              <a:buClr>
                <a:schemeClr val="accent1"/>
              </a:buClr>
              <a:buSzPts val="3000"/>
              <a:buFont typeface="Oswald"/>
              <a:buNone/>
              <a:defRPr sz="3000" b="1">
                <a:solidFill>
                  <a:schemeClr val="accent1"/>
                </a:solidFill>
                <a:latin typeface="Oswald"/>
                <a:ea typeface="Oswald"/>
                <a:cs typeface="Oswald"/>
                <a:sym typeface="Oswald"/>
              </a:defRPr>
            </a:lvl5pPr>
            <a:lvl6pPr lvl="5">
              <a:spcBef>
                <a:spcPts val="0"/>
              </a:spcBef>
              <a:spcAft>
                <a:spcPts val="0"/>
              </a:spcAft>
              <a:buClr>
                <a:schemeClr val="accent1"/>
              </a:buClr>
              <a:buSzPts val="3000"/>
              <a:buFont typeface="Oswald"/>
              <a:buNone/>
              <a:defRPr sz="3000" b="1">
                <a:solidFill>
                  <a:schemeClr val="accent1"/>
                </a:solidFill>
                <a:latin typeface="Oswald"/>
                <a:ea typeface="Oswald"/>
                <a:cs typeface="Oswald"/>
                <a:sym typeface="Oswald"/>
              </a:defRPr>
            </a:lvl6pPr>
            <a:lvl7pPr lvl="6">
              <a:spcBef>
                <a:spcPts val="0"/>
              </a:spcBef>
              <a:spcAft>
                <a:spcPts val="0"/>
              </a:spcAft>
              <a:buClr>
                <a:schemeClr val="accent1"/>
              </a:buClr>
              <a:buSzPts val="3000"/>
              <a:buFont typeface="Oswald"/>
              <a:buNone/>
              <a:defRPr sz="3000" b="1">
                <a:solidFill>
                  <a:schemeClr val="accent1"/>
                </a:solidFill>
                <a:latin typeface="Oswald"/>
                <a:ea typeface="Oswald"/>
                <a:cs typeface="Oswald"/>
                <a:sym typeface="Oswald"/>
              </a:defRPr>
            </a:lvl7pPr>
            <a:lvl8pPr lvl="7">
              <a:spcBef>
                <a:spcPts val="0"/>
              </a:spcBef>
              <a:spcAft>
                <a:spcPts val="0"/>
              </a:spcAft>
              <a:buClr>
                <a:schemeClr val="accent1"/>
              </a:buClr>
              <a:buSzPts val="3000"/>
              <a:buFont typeface="Oswald"/>
              <a:buNone/>
              <a:defRPr sz="3000" b="1">
                <a:solidFill>
                  <a:schemeClr val="accent1"/>
                </a:solidFill>
                <a:latin typeface="Oswald"/>
                <a:ea typeface="Oswald"/>
                <a:cs typeface="Oswald"/>
                <a:sym typeface="Oswald"/>
              </a:defRPr>
            </a:lvl8pPr>
            <a:lvl9pPr lvl="8">
              <a:spcBef>
                <a:spcPts val="0"/>
              </a:spcBef>
              <a:spcAft>
                <a:spcPts val="0"/>
              </a:spcAft>
              <a:buClr>
                <a:schemeClr val="accent1"/>
              </a:buClr>
              <a:buSzPts val="3000"/>
              <a:buFont typeface="Oswald"/>
              <a:buNone/>
              <a:defRPr sz="3000" b="1">
                <a:solidFill>
                  <a:schemeClr val="accent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1031425" y="1777125"/>
            <a:ext cx="5760300" cy="2521200"/>
          </a:xfrm>
          <a:prstGeom prst="rect">
            <a:avLst/>
          </a:prstGeom>
          <a:noFill/>
          <a:ln>
            <a:noFill/>
          </a:ln>
        </p:spPr>
        <p:txBody>
          <a:bodyPr spcFirstLastPara="1" wrap="square" lIns="91425" tIns="91425" rIns="91425" bIns="91425" anchor="t" anchorCtr="0">
            <a:noAutofit/>
          </a:bodyPr>
          <a:lstStyle>
            <a:lvl1pPr marL="457200" lvl="0" indent="-355600">
              <a:spcBef>
                <a:spcPts val="600"/>
              </a:spcBef>
              <a:spcAft>
                <a:spcPts val="0"/>
              </a:spcAft>
              <a:buClr>
                <a:schemeClr val="accent3"/>
              </a:buClr>
              <a:buSzPts val="2000"/>
              <a:buFont typeface="Roboto Condensed"/>
              <a:buChar char="»"/>
              <a:defRPr sz="2000">
                <a:solidFill>
                  <a:schemeClr val="dk2"/>
                </a:solidFill>
                <a:latin typeface="Roboto Condensed"/>
                <a:ea typeface="Roboto Condensed"/>
                <a:cs typeface="Roboto Condensed"/>
                <a:sym typeface="Roboto Condensed"/>
              </a:defRPr>
            </a:lvl1pPr>
            <a:lvl2pPr marL="914400" lvl="1" indent="-355600">
              <a:spcBef>
                <a:spcPts val="0"/>
              </a:spcBef>
              <a:spcAft>
                <a:spcPts val="0"/>
              </a:spcAft>
              <a:buClr>
                <a:schemeClr val="accent3"/>
              </a:buClr>
              <a:buSzPts val="2000"/>
              <a:buFont typeface="Roboto Condensed"/>
              <a:buChar char="⋄"/>
              <a:defRPr sz="2000">
                <a:solidFill>
                  <a:schemeClr val="dk2"/>
                </a:solidFill>
                <a:latin typeface="Roboto Condensed"/>
                <a:ea typeface="Roboto Condensed"/>
                <a:cs typeface="Roboto Condensed"/>
                <a:sym typeface="Roboto Condensed"/>
              </a:defRPr>
            </a:lvl2pPr>
            <a:lvl3pPr marL="1371600" lvl="2" indent="-355600">
              <a:spcBef>
                <a:spcPts val="0"/>
              </a:spcBef>
              <a:spcAft>
                <a:spcPts val="0"/>
              </a:spcAft>
              <a:buClr>
                <a:schemeClr val="accent3"/>
              </a:buClr>
              <a:buSzPts val="2000"/>
              <a:buFont typeface="Roboto Condensed"/>
              <a:buChar char="⋄"/>
              <a:defRPr sz="2000">
                <a:solidFill>
                  <a:schemeClr val="dk2"/>
                </a:solidFill>
                <a:latin typeface="Roboto Condensed"/>
                <a:ea typeface="Roboto Condensed"/>
                <a:cs typeface="Roboto Condensed"/>
                <a:sym typeface="Roboto Condensed"/>
              </a:defRPr>
            </a:lvl3pPr>
            <a:lvl4pPr marL="1828800" lvl="3" indent="-355600">
              <a:spcBef>
                <a:spcPts val="0"/>
              </a:spcBef>
              <a:spcAft>
                <a:spcPts val="0"/>
              </a:spcAft>
              <a:buClr>
                <a:schemeClr val="dk2"/>
              </a:buClr>
              <a:buSzPts val="2000"/>
              <a:buFont typeface="Roboto Condensed"/>
              <a:buChar char="⋄"/>
              <a:defRPr sz="2000">
                <a:solidFill>
                  <a:schemeClr val="dk2"/>
                </a:solidFill>
                <a:latin typeface="Roboto Condensed"/>
                <a:ea typeface="Roboto Condensed"/>
                <a:cs typeface="Roboto Condensed"/>
                <a:sym typeface="Roboto Condensed"/>
              </a:defRPr>
            </a:lvl4pPr>
            <a:lvl5pPr marL="2286000" lvl="4" indent="-355600">
              <a:spcBef>
                <a:spcPts val="0"/>
              </a:spcBef>
              <a:spcAft>
                <a:spcPts val="0"/>
              </a:spcAft>
              <a:buClr>
                <a:schemeClr val="dk2"/>
              </a:buClr>
              <a:buSzPts val="2000"/>
              <a:buFont typeface="Roboto Condensed"/>
              <a:buChar char="⋄"/>
              <a:defRPr sz="2000">
                <a:solidFill>
                  <a:schemeClr val="dk2"/>
                </a:solidFill>
                <a:latin typeface="Roboto Condensed"/>
                <a:ea typeface="Roboto Condensed"/>
                <a:cs typeface="Roboto Condensed"/>
                <a:sym typeface="Roboto Condensed"/>
              </a:defRPr>
            </a:lvl5pPr>
            <a:lvl6pPr marL="2743200" lvl="5" indent="-355600">
              <a:spcBef>
                <a:spcPts val="0"/>
              </a:spcBef>
              <a:spcAft>
                <a:spcPts val="0"/>
              </a:spcAft>
              <a:buClr>
                <a:schemeClr val="dk2"/>
              </a:buClr>
              <a:buSzPts val="2000"/>
              <a:buFont typeface="Roboto Condensed"/>
              <a:buChar char="⋄"/>
              <a:defRPr sz="2000">
                <a:solidFill>
                  <a:schemeClr val="dk2"/>
                </a:solidFill>
                <a:latin typeface="Roboto Condensed"/>
                <a:ea typeface="Roboto Condensed"/>
                <a:cs typeface="Roboto Condensed"/>
                <a:sym typeface="Roboto Condensed"/>
              </a:defRPr>
            </a:lvl6pPr>
            <a:lvl7pPr marL="3200400" lvl="6" indent="-355600">
              <a:spcBef>
                <a:spcPts val="0"/>
              </a:spcBef>
              <a:spcAft>
                <a:spcPts val="0"/>
              </a:spcAft>
              <a:buClr>
                <a:schemeClr val="dk2"/>
              </a:buClr>
              <a:buSzPts val="2000"/>
              <a:buFont typeface="Roboto Condensed"/>
              <a:buChar char="●"/>
              <a:defRPr sz="2000">
                <a:solidFill>
                  <a:schemeClr val="dk2"/>
                </a:solidFill>
                <a:latin typeface="Roboto Condensed"/>
                <a:ea typeface="Roboto Condensed"/>
                <a:cs typeface="Roboto Condensed"/>
                <a:sym typeface="Roboto Condensed"/>
              </a:defRPr>
            </a:lvl7pPr>
            <a:lvl8pPr marL="3657600" lvl="7" indent="-355600">
              <a:spcBef>
                <a:spcPts val="0"/>
              </a:spcBef>
              <a:spcAft>
                <a:spcPts val="0"/>
              </a:spcAft>
              <a:buClr>
                <a:schemeClr val="dk2"/>
              </a:buClr>
              <a:buSzPts val="2000"/>
              <a:buFont typeface="Roboto Condensed"/>
              <a:buChar char="○"/>
              <a:defRPr sz="2000">
                <a:solidFill>
                  <a:schemeClr val="dk2"/>
                </a:solidFill>
                <a:latin typeface="Roboto Condensed"/>
                <a:ea typeface="Roboto Condensed"/>
                <a:cs typeface="Roboto Condensed"/>
                <a:sym typeface="Roboto Condensed"/>
              </a:defRPr>
            </a:lvl8pPr>
            <a:lvl9pPr marL="4114800" lvl="8" indent="-355600">
              <a:spcBef>
                <a:spcPts val="0"/>
              </a:spcBef>
              <a:spcAft>
                <a:spcPts val="0"/>
              </a:spcAft>
              <a:buClr>
                <a:schemeClr val="dk2"/>
              </a:buClr>
              <a:buSzPts val="2000"/>
              <a:buFont typeface="Roboto Condensed"/>
              <a:buChar char="■"/>
              <a:defRPr sz="2000">
                <a:solidFill>
                  <a:schemeClr val="dk2"/>
                </a:solidFill>
                <a:latin typeface="Roboto Condensed"/>
                <a:ea typeface="Roboto Condensed"/>
                <a:cs typeface="Roboto Condensed"/>
                <a:sym typeface="Roboto Condensed"/>
              </a:defRPr>
            </a:lvl9pPr>
          </a:lstStyle>
          <a:p>
            <a:endParaRPr/>
          </a:p>
        </p:txBody>
      </p:sp>
      <p:sp>
        <p:nvSpPr>
          <p:cNvPr id="8" name="Google Shape;8;p1"/>
          <p:cNvSpPr txBox="1">
            <a:spLocks noGrp="1"/>
          </p:cNvSpPr>
          <p:nvPr>
            <p:ph type="sldNum" idx="12"/>
          </p:nvPr>
        </p:nvSpPr>
        <p:spPr>
          <a:xfrm>
            <a:off x="8556784" y="1"/>
            <a:ext cx="548700" cy="393600"/>
          </a:xfrm>
          <a:prstGeom prst="rect">
            <a:avLst/>
          </a:prstGeom>
          <a:noFill/>
          <a:ln>
            <a:noFill/>
          </a:ln>
        </p:spPr>
        <p:txBody>
          <a:bodyPr spcFirstLastPara="1" wrap="square" lIns="91425" tIns="91425" rIns="91425" bIns="91425" anchor="t" anchorCtr="0">
            <a:noAutofit/>
          </a:bodyPr>
          <a:lstStyle>
            <a:lvl1pPr lvl="0" algn="r">
              <a:buNone/>
              <a:defRPr sz="1300">
                <a:solidFill>
                  <a:schemeClr val="accent2"/>
                </a:solidFill>
                <a:latin typeface="Roboto Condensed"/>
                <a:ea typeface="Roboto Condensed"/>
                <a:cs typeface="Roboto Condensed"/>
                <a:sym typeface="Roboto Condensed"/>
              </a:defRPr>
            </a:lvl1pPr>
            <a:lvl2pPr lvl="1" algn="r">
              <a:buNone/>
              <a:defRPr sz="1300">
                <a:solidFill>
                  <a:schemeClr val="accent2"/>
                </a:solidFill>
                <a:latin typeface="Roboto Condensed"/>
                <a:ea typeface="Roboto Condensed"/>
                <a:cs typeface="Roboto Condensed"/>
                <a:sym typeface="Roboto Condensed"/>
              </a:defRPr>
            </a:lvl2pPr>
            <a:lvl3pPr lvl="2" algn="r">
              <a:buNone/>
              <a:defRPr sz="1300">
                <a:solidFill>
                  <a:schemeClr val="accent2"/>
                </a:solidFill>
                <a:latin typeface="Roboto Condensed"/>
                <a:ea typeface="Roboto Condensed"/>
                <a:cs typeface="Roboto Condensed"/>
                <a:sym typeface="Roboto Condensed"/>
              </a:defRPr>
            </a:lvl3pPr>
            <a:lvl4pPr lvl="3" algn="r">
              <a:buNone/>
              <a:defRPr sz="1300">
                <a:solidFill>
                  <a:schemeClr val="accent2"/>
                </a:solidFill>
                <a:latin typeface="Roboto Condensed"/>
                <a:ea typeface="Roboto Condensed"/>
                <a:cs typeface="Roboto Condensed"/>
                <a:sym typeface="Roboto Condensed"/>
              </a:defRPr>
            </a:lvl4pPr>
            <a:lvl5pPr lvl="4" algn="r">
              <a:buNone/>
              <a:defRPr sz="1300">
                <a:solidFill>
                  <a:schemeClr val="accent2"/>
                </a:solidFill>
                <a:latin typeface="Roboto Condensed"/>
                <a:ea typeface="Roboto Condensed"/>
                <a:cs typeface="Roboto Condensed"/>
                <a:sym typeface="Roboto Condensed"/>
              </a:defRPr>
            </a:lvl5pPr>
            <a:lvl6pPr lvl="5" algn="r">
              <a:buNone/>
              <a:defRPr sz="1300">
                <a:solidFill>
                  <a:schemeClr val="accent2"/>
                </a:solidFill>
                <a:latin typeface="Roboto Condensed"/>
                <a:ea typeface="Roboto Condensed"/>
                <a:cs typeface="Roboto Condensed"/>
                <a:sym typeface="Roboto Condensed"/>
              </a:defRPr>
            </a:lvl6pPr>
            <a:lvl7pPr lvl="6" algn="r">
              <a:buNone/>
              <a:defRPr sz="1300">
                <a:solidFill>
                  <a:schemeClr val="accent2"/>
                </a:solidFill>
                <a:latin typeface="Roboto Condensed"/>
                <a:ea typeface="Roboto Condensed"/>
                <a:cs typeface="Roboto Condensed"/>
                <a:sym typeface="Roboto Condensed"/>
              </a:defRPr>
            </a:lvl7pPr>
            <a:lvl8pPr lvl="7" algn="r">
              <a:buNone/>
              <a:defRPr sz="1300">
                <a:solidFill>
                  <a:schemeClr val="accent2"/>
                </a:solidFill>
                <a:latin typeface="Roboto Condensed"/>
                <a:ea typeface="Roboto Condensed"/>
                <a:cs typeface="Roboto Condensed"/>
                <a:sym typeface="Roboto Condensed"/>
              </a:defRPr>
            </a:lvl8pPr>
            <a:lvl9pPr lvl="8" algn="r">
              <a:buNone/>
              <a:defRPr sz="1300">
                <a:solidFill>
                  <a:schemeClr val="accent2"/>
                </a:solidFill>
                <a:latin typeface="Roboto Condensed"/>
                <a:ea typeface="Roboto Condensed"/>
                <a:cs typeface="Roboto Condensed"/>
                <a:sym typeface="Roboto Condensed"/>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3"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2"/>
          <p:cNvSpPr txBox="1">
            <a:spLocks noGrp="1"/>
          </p:cNvSpPr>
          <p:nvPr>
            <p:ph type="ctrTitle"/>
          </p:nvPr>
        </p:nvSpPr>
        <p:spPr>
          <a:xfrm>
            <a:off x="616527" y="1766455"/>
            <a:ext cx="5671500" cy="1662261"/>
          </a:xfrm>
          <a:prstGeom prst="rect">
            <a:avLst/>
          </a:prstGeom>
        </p:spPr>
        <p:txBody>
          <a:bodyPr spcFirstLastPara="1" wrap="square" lIns="91425" tIns="91425" rIns="91425" bIns="91425" anchor="b" anchorCtr="0">
            <a:noAutofit/>
          </a:bodyPr>
          <a:lstStyle/>
          <a:p>
            <a:pPr lvl="0"/>
            <a:r>
              <a:rPr lang="en-US" dirty="0"/>
              <a:t>CÁCH THANH TOÁN APL &amp; PL</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5"/>
          <p:cNvSpPr txBox="1">
            <a:spLocks noGrp="1"/>
          </p:cNvSpPr>
          <p:nvPr>
            <p:ph type="ctrTitle"/>
          </p:nvPr>
        </p:nvSpPr>
        <p:spPr>
          <a:xfrm>
            <a:off x="685800" y="2421550"/>
            <a:ext cx="50745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200" dirty="0">
                <a:solidFill>
                  <a:schemeClr val="accent1"/>
                </a:solidFill>
              </a:rPr>
              <a:t>I</a:t>
            </a:r>
            <a:r>
              <a:rPr lang="en" sz="7200" dirty="0" smtClean="0">
                <a:solidFill>
                  <a:schemeClr val="accent1"/>
                </a:solidFill>
              </a:rPr>
              <a:t>. APL</a:t>
            </a:r>
          </a:p>
          <a:p>
            <a:pPr marL="0" lvl="0" indent="0" algn="l" rtl="0">
              <a:spcBef>
                <a:spcPts val="0"/>
              </a:spcBef>
              <a:spcAft>
                <a:spcPts val="0"/>
              </a:spcAft>
              <a:buNone/>
            </a:pPr>
            <a:endParaRPr dirty="0"/>
          </a:p>
        </p:txBody>
      </p:sp>
      <p:sp>
        <p:nvSpPr>
          <p:cNvPr id="191" name="Google Shape;191;p15"/>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17"/>
          <p:cNvSpPr txBox="1">
            <a:spLocks noGrp="1"/>
          </p:cNvSpPr>
          <p:nvPr>
            <p:ph type="title"/>
          </p:nvPr>
        </p:nvSpPr>
        <p:spPr>
          <a:xfrm>
            <a:off x="1031425" y="1149725"/>
            <a:ext cx="5760300" cy="680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smtClean="0"/>
              <a:t>1. </a:t>
            </a:r>
            <a:r>
              <a:rPr lang="en" dirty="0" smtClean="0"/>
              <a:t>Cách thanh toán</a:t>
            </a:r>
            <a:endParaRPr dirty="0"/>
          </a:p>
        </p:txBody>
      </p:sp>
      <p:sp>
        <p:nvSpPr>
          <p:cNvPr id="203" name="Google Shape;203;p17"/>
          <p:cNvSpPr txBox="1">
            <a:spLocks noGrp="1"/>
          </p:cNvSpPr>
          <p:nvPr>
            <p:ph type="body" idx="1"/>
          </p:nvPr>
        </p:nvSpPr>
        <p:spPr>
          <a:xfrm>
            <a:off x="1031425" y="1777125"/>
            <a:ext cx="6560866" cy="2521200"/>
          </a:xfrm>
          <a:prstGeom prst="rect">
            <a:avLst/>
          </a:prstGeom>
        </p:spPr>
        <p:txBody>
          <a:bodyPr spcFirstLastPara="1" wrap="square" lIns="91425" tIns="91425" rIns="91425" bIns="91425" anchor="t" anchorCtr="0">
            <a:noAutofit/>
          </a:bodyPr>
          <a:lstStyle/>
          <a:p>
            <a:pPr marL="457200" lvl="0" indent="-355600" algn="l" rtl="0">
              <a:spcBef>
                <a:spcPts val="600"/>
              </a:spcBef>
              <a:spcAft>
                <a:spcPts val="0"/>
              </a:spcAft>
              <a:buSzPts val="2000"/>
              <a:buChar char="»"/>
            </a:pPr>
            <a:r>
              <a:rPr lang="en-US" dirty="0" err="1" smtClean="0"/>
              <a:t>Đóng</a:t>
            </a:r>
            <a:r>
              <a:rPr lang="en-US" dirty="0" smtClean="0"/>
              <a:t> </a:t>
            </a:r>
            <a:r>
              <a:rPr lang="en-US" dirty="0" err="1" smtClean="0"/>
              <a:t>phí</a:t>
            </a:r>
            <a:r>
              <a:rPr lang="en-US" dirty="0" smtClean="0"/>
              <a:t> </a:t>
            </a:r>
            <a:r>
              <a:rPr lang="en-US" dirty="0" err="1" smtClean="0"/>
              <a:t>tại</a:t>
            </a:r>
            <a:r>
              <a:rPr lang="en-US" dirty="0" smtClean="0"/>
              <a:t> </a:t>
            </a:r>
            <a:r>
              <a:rPr lang="en-US" dirty="0" err="1" smtClean="0"/>
              <a:t>quầy</a:t>
            </a:r>
            <a:r>
              <a:rPr lang="en-US" dirty="0" smtClean="0"/>
              <a:t> TTDV </a:t>
            </a:r>
            <a:r>
              <a:rPr lang="en-US" dirty="0" err="1" smtClean="0"/>
              <a:t>khách</a:t>
            </a:r>
            <a:r>
              <a:rPr lang="en-US" dirty="0" smtClean="0"/>
              <a:t> </a:t>
            </a:r>
            <a:r>
              <a:rPr lang="en-US" dirty="0" err="1" smtClean="0"/>
              <a:t>hàng</a:t>
            </a:r>
            <a:endParaRPr dirty="0"/>
          </a:p>
          <a:p>
            <a:pPr marL="457200" lvl="0" indent="-355600" algn="l" rtl="0">
              <a:spcBef>
                <a:spcPts val="0"/>
              </a:spcBef>
              <a:spcAft>
                <a:spcPts val="0"/>
              </a:spcAft>
              <a:buSzPts val="2000"/>
              <a:buChar char="»"/>
            </a:pPr>
            <a:r>
              <a:rPr lang="en-US" dirty="0" err="1" smtClean="0"/>
              <a:t>Chuyển</a:t>
            </a:r>
            <a:r>
              <a:rPr lang="en-US" dirty="0" smtClean="0"/>
              <a:t> </a:t>
            </a:r>
            <a:r>
              <a:rPr lang="en-US" dirty="0" err="1" smtClean="0"/>
              <a:t>khoản</a:t>
            </a:r>
            <a:r>
              <a:rPr lang="en-US" dirty="0" smtClean="0"/>
              <a:t> </a:t>
            </a:r>
            <a:r>
              <a:rPr lang="en-US" dirty="0" err="1" smtClean="0"/>
              <a:t>vào</a:t>
            </a:r>
            <a:r>
              <a:rPr lang="en-US" dirty="0" smtClean="0"/>
              <a:t> </a:t>
            </a:r>
            <a:r>
              <a:rPr lang="en-US" dirty="0" err="1" smtClean="0"/>
              <a:t>tà</a:t>
            </a:r>
            <a:r>
              <a:rPr lang="en-US" dirty="0" err="1" smtClean="0"/>
              <a:t>i</a:t>
            </a:r>
            <a:r>
              <a:rPr lang="en-US" dirty="0" smtClean="0"/>
              <a:t> </a:t>
            </a:r>
            <a:r>
              <a:rPr lang="en-US" dirty="0" err="1" smtClean="0"/>
              <a:t>khoản</a:t>
            </a:r>
            <a:r>
              <a:rPr lang="en-US" dirty="0" smtClean="0"/>
              <a:t> </a:t>
            </a:r>
            <a:r>
              <a:rPr lang="en-US" dirty="0" err="1" smtClean="0"/>
              <a:t>công</a:t>
            </a:r>
            <a:r>
              <a:rPr lang="en-US" dirty="0" smtClean="0"/>
              <a:t> ty</a:t>
            </a:r>
          </a:p>
          <a:p>
            <a:pPr marL="0" lvl="0" indent="0">
              <a:buNone/>
            </a:pPr>
            <a:r>
              <a:rPr lang="en" b="1" dirty="0" smtClean="0">
                <a:solidFill>
                  <a:srgbClr val="FF0000"/>
                </a:solidFill>
              </a:rPr>
              <a:t>Lưu ý</a:t>
            </a:r>
            <a:r>
              <a:rPr lang="en" dirty="0" smtClean="0">
                <a:solidFill>
                  <a:srgbClr val="FF0000"/>
                </a:solidFill>
              </a:rPr>
              <a:t>:</a:t>
            </a:r>
          </a:p>
          <a:p>
            <a:pPr marL="342900" lvl="0" indent="-342900">
              <a:buFontTx/>
              <a:buChar char="-"/>
            </a:pPr>
            <a:r>
              <a:rPr lang="en-US" dirty="0" err="1" smtClean="0"/>
              <a:t>Không</a:t>
            </a:r>
            <a:r>
              <a:rPr lang="en-US" dirty="0" smtClean="0"/>
              <a:t> </a:t>
            </a:r>
            <a:r>
              <a:rPr lang="en-US" dirty="0" err="1" smtClean="0"/>
              <a:t>thể</a:t>
            </a:r>
            <a:r>
              <a:rPr lang="en-US" dirty="0" smtClean="0"/>
              <a:t> </a:t>
            </a:r>
            <a:r>
              <a:rPr lang="en-US" dirty="0" err="1"/>
              <a:t>chỉ</a:t>
            </a:r>
            <a:r>
              <a:rPr lang="en-US" dirty="0"/>
              <a:t> </a:t>
            </a:r>
            <a:r>
              <a:rPr lang="en-US" dirty="0" err="1"/>
              <a:t>hoàn</a:t>
            </a:r>
            <a:r>
              <a:rPr lang="en-US" dirty="0"/>
              <a:t> </a:t>
            </a:r>
            <a:r>
              <a:rPr lang="en-US" dirty="0" err="1"/>
              <a:t>trả</a:t>
            </a:r>
            <a:r>
              <a:rPr lang="en-US" dirty="0"/>
              <a:t> </a:t>
            </a:r>
            <a:r>
              <a:rPr lang="en-US" dirty="0" err="1"/>
              <a:t>lãi</a:t>
            </a:r>
            <a:r>
              <a:rPr lang="en-US" dirty="0"/>
              <a:t> </a:t>
            </a:r>
            <a:r>
              <a:rPr lang="en-US" dirty="0" err="1"/>
              <a:t>của</a:t>
            </a:r>
            <a:r>
              <a:rPr lang="en-US" dirty="0"/>
              <a:t> APL </a:t>
            </a:r>
            <a:r>
              <a:rPr lang="en-US" dirty="0" err="1"/>
              <a:t>hoặc</a:t>
            </a:r>
            <a:r>
              <a:rPr lang="en-US" dirty="0"/>
              <a:t> </a:t>
            </a:r>
            <a:r>
              <a:rPr lang="en-US" dirty="0" err="1"/>
              <a:t>trả</a:t>
            </a:r>
            <a:r>
              <a:rPr lang="en-US" dirty="0"/>
              <a:t> </a:t>
            </a:r>
            <a:r>
              <a:rPr lang="en-US" dirty="0" err="1"/>
              <a:t>một</a:t>
            </a:r>
            <a:r>
              <a:rPr lang="en-US" dirty="0"/>
              <a:t> </a:t>
            </a:r>
            <a:r>
              <a:rPr lang="en-US" dirty="0" err="1"/>
              <a:t>phần</a:t>
            </a:r>
            <a:r>
              <a:rPr lang="en-US" dirty="0"/>
              <a:t> </a:t>
            </a:r>
            <a:r>
              <a:rPr lang="en-US" dirty="0" err="1"/>
              <a:t>của</a:t>
            </a:r>
            <a:r>
              <a:rPr lang="en-US" dirty="0"/>
              <a:t> </a:t>
            </a:r>
            <a:r>
              <a:rPr lang="en-US" dirty="0" err="1"/>
              <a:t>một</a:t>
            </a:r>
            <a:r>
              <a:rPr lang="en-US" dirty="0"/>
              <a:t> kỳ </a:t>
            </a:r>
            <a:r>
              <a:rPr lang="en-US" dirty="0" smtClean="0"/>
              <a:t>APL</a:t>
            </a:r>
          </a:p>
          <a:p>
            <a:pPr marL="342900" lvl="0" indent="-342900">
              <a:buFontTx/>
              <a:buChar char="-"/>
            </a:pPr>
            <a:r>
              <a:rPr lang="en-US" dirty="0" smtClean="0"/>
              <a:t>C</a:t>
            </a:r>
            <a:r>
              <a:rPr lang="vi-VN" dirty="0" smtClean="0"/>
              <a:t>ần </a:t>
            </a:r>
            <a:r>
              <a:rPr lang="vi-VN" dirty="0"/>
              <a:t>phải hoàn trả tất cả các kỳ APL đang có trước khi thanh toán phí tái tục bình thường.</a:t>
            </a:r>
            <a:endParaRPr dirty="0"/>
          </a:p>
        </p:txBody>
      </p:sp>
      <p:sp>
        <p:nvSpPr>
          <p:cNvPr id="204" name="Google Shape;204;p17"/>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20"/>
          <p:cNvSpPr txBox="1">
            <a:spLocks noGrp="1"/>
          </p:cNvSpPr>
          <p:nvPr>
            <p:ph type="title"/>
          </p:nvPr>
        </p:nvSpPr>
        <p:spPr>
          <a:xfrm>
            <a:off x="1641025" y="393601"/>
            <a:ext cx="6321000" cy="680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smtClean="0"/>
              <a:t>2. Hình thức chuyển khoản</a:t>
            </a:r>
            <a:endParaRPr dirty="0"/>
          </a:p>
        </p:txBody>
      </p:sp>
      <p:sp>
        <p:nvSpPr>
          <p:cNvPr id="238" name="Google Shape;238;p20"/>
          <p:cNvSpPr txBox="1">
            <a:spLocks noGrp="1"/>
          </p:cNvSpPr>
          <p:nvPr>
            <p:ph type="body" idx="1"/>
          </p:nvPr>
        </p:nvSpPr>
        <p:spPr>
          <a:xfrm>
            <a:off x="269424" y="1421716"/>
            <a:ext cx="2855358" cy="3095400"/>
          </a:xfrm>
          <a:prstGeom prst="rect">
            <a:avLst/>
          </a:prstGeom>
        </p:spPr>
        <p:txBody>
          <a:bodyPr spcFirstLastPara="1" wrap="square" lIns="91425" tIns="91425" rIns="91425" bIns="91425" anchor="t" anchorCtr="0">
            <a:noAutofit/>
          </a:bodyPr>
          <a:lstStyle/>
          <a:p>
            <a:pPr marL="285750" lvl="0" indent="-285750">
              <a:buFontTx/>
              <a:buChar char="-"/>
            </a:pPr>
            <a:r>
              <a:rPr lang="vi-VN" b="1" dirty="0" smtClean="0"/>
              <a:t>Ngân </a:t>
            </a:r>
            <a:r>
              <a:rPr lang="vi-VN" b="1" dirty="0"/>
              <a:t>hàng TMCP Sài Gòn Thương Tín (Sacombank</a:t>
            </a:r>
            <a:r>
              <a:rPr lang="vi-VN" b="1" dirty="0" smtClean="0"/>
              <a:t>)</a:t>
            </a:r>
            <a:endParaRPr lang="en-US" b="1" dirty="0" smtClean="0"/>
          </a:p>
          <a:p>
            <a:pPr marL="0" lvl="0" indent="0">
              <a:buNone/>
            </a:pPr>
            <a:r>
              <a:rPr lang="en-US" sz="1200" dirty="0" err="1">
                <a:solidFill>
                  <a:srgbClr val="FF0000"/>
                </a:solidFill>
              </a:rPr>
              <a:t>Tên</a:t>
            </a:r>
            <a:r>
              <a:rPr lang="en-US" sz="1200" dirty="0">
                <a:solidFill>
                  <a:srgbClr val="FF0000"/>
                </a:solidFill>
              </a:rPr>
              <a:t> </a:t>
            </a:r>
            <a:r>
              <a:rPr lang="en-US" sz="1200" dirty="0" err="1">
                <a:solidFill>
                  <a:srgbClr val="FF0000"/>
                </a:solidFill>
              </a:rPr>
              <a:t>tài</a:t>
            </a:r>
            <a:r>
              <a:rPr lang="en-US" sz="1200" dirty="0">
                <a:solidFill>
                  <a:srgbClr val="FF0000"/>
                </a:solidFill>
              </a:rPr>
              <a:t> </a:t>
            </a:r>
            <a:r>
              <a:rPr lang="en-US" sz="1200" dirty="0" err="1">
                <a:solidFill>
                  <a:srgbClr val="FF0000"/>
                </a:solidFill>
              </a:rPr>
              <a:t>khoản</a:t>
            </a:r>
            <a:r>
              <a:rPr lang="en-US" sz="1200" dirty="0"/>
              <a:t>: </a:t>
            </a:r>
            <a:r>
              <a:rPr lang="en-US" sz="1200" dirty="0" err="1"/>
              <a:t>Công</a:t>
            </a:r>
            <a:r>
              <a:rPr lang="en-US" sz="1200" dirty="0"/>
              <a:t> ty TNHH BẢO </a:t>
            </a:r>
            <a:r>
              <a:rPr lang="en-US" sz="1200" dirty="0" smtClean="0"/>
              <a:t>HIỂM NHÂN </a:t>
            </a:r>
            <a:r>
              <a:rPr lang="en-US" sz="1200" dirty="0"/>
              <a:t>THỌ CATHAY VIỆT NAM</a:t>
            </a:r>
          </a:p>
          <a:p>
            <a:pPr marL="0" lvl="0" indent="0">
              <a:buNone/>
            </a:pPr>
            <a:r>
              <a:rPr lang="en-US" sz="1200" dirty="0" err="1">
                <a:solidFill>
                  <a:srgbClr val="FF0000"/>
                </a:solidFill>
              </a:rPr>
              <a:t>Số</a:t>
            </a:r>
            <a:r>
              <a:rPr lang="en-US" sz="1200" dirty="0">
                <a:solidFill>
                  <a:srgbClr val="FF0000"/>
                </a:solidFill>
              </a:rPr>
              <a:t> </a:t>
            </a:r>
            <a:r>
              <a:rPr lang="en-US" sz="1200" dirty="0" err="1">
                <a:solidFill>
                  <a:srgbClr val="FF0000"/>
                </a:solidFill>
              </a:rPr>
              <a:t>tài</a:t>
            </a:r>
            <a:r>
              <a:rPr lang="en-US" sz="1200" dirty="0">
                <a:solidFill>
                  <a:srgbClr val="FF0000"/>
                </a:solidFill>
              </a:rPr>
              <a:t> </a:t>
            </a:r>
            <a:r>
              <a:rPr lang="en-US" sz="1200" dirty="0" err="1">
                <a:solidFill>
                  <a:srgbClr val="FF0000"/>
                </a:solidFill>
              </a:rPr>
              <a:t>khoản</a:t>
            </a:r>
            <a:r>
              <a:rPr lang="en-US" sz="1200" dirty="0"/>
              <a:t>: 060001500077</a:t>
            </a:r>
          </a:p>
          <a:p>
            <a:pPr marL="0" lvl="0" indent="0">
              <a:buNone/>
            </a:pPr>
            <a:r>
              <a:rPr lang="en-US" sz="1200" dirty="0" err="1">
                <a:solidFill>
                  <a:srgbClr val="FF0000"/>
                </a:solidFill>
              </a:rPr>
              <a:t>Nội</a:t>
            </a:r>
            <a:r>
              <a:rPr lang="en-US" sz="1200" dirty="0">
                <a:solidFill>
                  <a:srgbClr val="FF0000"/>
                </a:solidFill>
              </a:rPr>
              <a:t> dung</a:t>
            </a:r>
            <a:r>
              <a:rPr lang="en-US" sz="1200" dirty="0"/>
              <a:t>: </a:t>
            </a:r>
            <a:r>
              <a:rPr lang="en-US" sz="1200" dirty="0" err="1"/>
              <a:t>Đóng</a:t>
            </a:r>
            <a:r>
              <a:rPr lang="en-US" sz="1200" dirty="0"/>
              <a:t> </a:t>
            </a:r>
            <a:r>
              <a:rPr lang="en-US" sz="1200" dirty="0" err="1"/>
              <a:t>phí</a:t>
            </a:r>
            <a:r>
              <a:rPr lang="en-US" sz="1200" dirty="0"/>
              <a:t> APL kỳ…. </a:t>
            </a:r>
            <a:r>
              <a:rPr lang="en-US" sz="1200" dirty="0" err="1"/>
              <a:t>cho</a:t>
            </a:r>
            <a:r>
              <a:rPr lang="en-US" sz="1200" dirty="0"/>
              <a:t> HĐ…. (</a:t>
            </a:r>
            <a:r>
              <a:rPr lang="en-US" sz="1200" dirty="0" err="1"/>
              <a:t>ghi</a:t>
            </a:r>
            <a:r>
              <a:rPr lang="en-US" sz="1200" dirty="0"/>
              <a:t> </a:t>
            </a:r>
            <a:r>
              <a:rPr lang="en-US" sz="1200" dirty="0" err="1"/>
              <a:t>rõ</a:t>
            </a:r>
            <a:r>
              <a:rPr lang="en-US" sz="1200" dirty="0"/>
              <a:t> </a:t>
            </a:r>
            <a:r>
              <a:rPr lang="en-US" sz="1200" dirty="0" err="1"/>
              <a:t>số</a:t>
            </a:r>
            <a:r>
              <a:rPr lang="en-US" sz="1200" dirty="0"/>
              <a:t> </a:t>
            </a:r>
            <a:r>
              <a:rPr lang="en-US" sz="1200" dirty="0" err="1"/>
              <a:t>hợp</a:t>
            </a:r>
            <a:r>
              <a:rPr lang="en-US" sz="1200" dirty="0"/>
              <a:t> </a:t>
            </a:r>
            <a:r>
              <a:rPr lang="en-US" sz="1200" dirty="0" err="1"/>
              <a:t>đồng</a:t>
            </a:r>
            <a:r>
              <a:rPr lang="en-US" sz="1200" dirty="0" smtClean="0"/>
              <a:t>)</a:t>
            </a:r>
            <a:endParaRPr lang="en-US" sz="1200" dirty="0"/>
          </a:p>
        </p:txBody>
      </p:sp>
      <p:sp>
        <p:nvSpPr>
          <p:cNvPr id="239" name="Google Shape;239;p20"/>
          <p:cNvSpPr txBox="1">
            <a:spLocks noGrp="1"/>
          </p:cNvSpPr>
          <p:nvPr>
            <p:ph type="body" idx="2"/>
          </p:nvPr>
        </p:nvSpPr>
        <p:spPr>
          <a:xfrm>
            <a:off x="3124783" y="1421714"/>
            <a:ext cx="2340835" cy="3095401"/>
          </a:xfrm>
          <a:prstGeom prst="rect">
            <a:avLst/>
          </a:prstGeom>
        </p:spPr>
        <p:txBody>
          <a:bodyPr spcFirstLastPara="1" wrap="square" lIns="91425" tIns="91425" rIns="91425" bIns="91425" anchor="t" anchorCtr="0">
            <a:noAutofit/>
          </a:bodyPr>
          <a:lstStyle/>
          <a:p>
            <a:pPr marL="285750" indent="-285750">
              <a:buFontTx/>
              <a:buChar char="-"/>
            </a:pPr>
            <a:r>
              <a:rPr lang="vi-VN" b="1" dirty="0"/>
              <a:t>Ngân hàng </a:t>
            </a:r>
            <a:r>
              <a:rPr lang="en-US" b="1" dirty="0" smtClean="0"/>
              <a:t>Á </a:t>
            </a:r>
            <a:r>
              <a:rPr lang="en-US" b="1" dirty="0" err="1" smtClean="0"/>
              <a:t>Châu</a:t>
            </a:r>
            <a:r>
              <a:rPr lang="en-US" b="1" dirty="0" smtClean="0"/>
              <a:t> ( ACB)</a:t>
            </a:r>
            <a:endParaRPr lang="en-US" sz="1200" b="1" dirty="0"/>
          </a:p>
          <a:p>
            <a:pPr marL="0" indent="0">
              <a:buNone/>
            </a:pPr>
            <a:endParaRPr lang="en-US" b="1" dirty="0"/>
          </a:p>
          <a:p>
            <a:pPr marL="0" indent="0">
              <a:buNone/>
            </a:pPr>
            <a:r>
              <a:rPr lang="en-US" sz="1200" dirty="0" err="1" smtClean="0">
                <a:solidFill>
                  <a:srgbClr val="FF0000"/>
                </a:solidFill>
              </a:rPr>
              <a:t>Tên</a:t>
            </a:r>
            <a:r>
              <a:rPr lang="en-US" sz="1200" dirty="0" smtClean="0">
                <a:solidFill>
                  <a:srgbClr val="FF0000"/>
                </a:solidFill>
              </a:rPr>
              <a:t> </a:t>
            </a:r>
            <a:r>
              <a:rPr lang="en-US" sz="1200" dirty="0" err="1">
                <a:solidFill>
                  <a:srgbClr val="FF0000"/>
                </a:solidFill>
              </a:rPr>
              <a:t>tài</a:t>
            </a:r>
            <a:r>
              <a:rPr lang="en-US" sz="1200" dirty="0">
                <a:solidFill>
                  <a:srgbClr val="FF0000"/>
                </a:solidFill>
              </a:rPr>
              <a:t> </a:t>
            </a:r>
            <a:r>
              <a:rPr lang="en-US" sz="1200" dirty="0" err="1">
                <a:solidFill>
                  <a:srgbClr val="FF0000"/>
                </a:solidFill>
              </a:rPr>
              <a:t>khoản</a:t>
            </a:r>
            <a:r>
              <a:rPr lang="en-US" sz="1200" dirty="0"/>
              <a:t>: </a:t>
            </a:r>
            <a:r>
              <a:rPr lang="en-US" sz="1200" dirty="0" err="1"/>
              <a:t>Công</a:t>
            </a:r>
            <a:r>
              <a:rPr lang="en-US" sz="1200" dirty="0"/>
              <a:t> ty TNHH BẢO HIỂM NHÂN THỌ CATHAY VIỆT NAM</a:t>
            </a:r>
          </a:p>
          <a:p>
            <a:pPr marL="0" indent="0">
              <a:buNone/>
            </a:pPr>
            <a:r>
              <a:rPr lang="en-US" sz="1200" dirty="0" err="1">
                <a:solidFill>
                  <a:srgbClr val="FF0000"/>
                </a:solidFill>
              </a:rPr>
              <a:t>Số</a:t>
            </a:r>
            <a:r>
              <a:rPr lang="en-US" sz="1200" dirty="0">
                <a:solidFill>
                  <a:srgbClr val="FF0000"/>
                </a:solidFill>
              </a:rPr>
              <a:t> </a:t>
            </a:r>
            <a:r>
              <a:rPr lang="en-US" sz="1200" dirty="0" err="1">
                <a:solidFill>
                  <a:srgbClr val="FF0000"/>
                </a:solidFill>
              </a:rPr>
              <a:t>tài</a:t>
            </a:r>
            <a:r>
              <a:rPr lang="en-US" sz="1200" dirty="0">
                <a:solidFill>
                  <a:srgbClr val="FF0000"/>
                </a:solidFill>
              </a:rPr>
              <a:t> </a:t>
            </a:r>
            <a:r>
              <a:rPr lang="en-US" sz="1200" dirty="0" err="1">
                <a:solidFill>
                  <a:srgbClr val="FF0000"/>
                </a:solidFill>
              </a:rPr>
              <a:t>khoản</a:t>
            </a:r>
            <a:r>
              <a:rPr lang="en-US" sz="1200" dirty="0"/>
              <a:t>: </a:t>
            </a:r>
            <a:r>
              <a:rPr lang="en-US" sz="1200" dirty="0" smtClean="0"/>
              <a:t>77939398</a:t>
            </a:r>
          </a:p>
          <a:p>
            <a:pPr marL="0" indent="0">
              <a:buNone/>
            </a:pPr>
            <a:r>
              <a:rPr lang="en-US" sz="1200" dirty="0" err="1" smtClean="0">
                <a:solidFill>
                  <a:srgbClr val="FF0000"/>
                </a:solidFill>
              </a:rPr>
              <a:t>Nội</a:t>
            </a:r>
            <a:r>
              <a:rPr lang="en-US" sz="1200" dirty="0" smtClean="0">
                <a:solidFill>
                  <a:srgbClr val="FF0000"/>
                </a:solidFill>
              </a:rPr>
              <a:t> </a:t>
            </a:r>
            <a:r>
              <a:rPr lang="en-US" sz="1200" dirty="0">
                <a:solidFill>
                  <a:srgbClr val="FF0000"/>
                </a:solidFill>
              </a:rPr>
              <a:t>dung</a:t>
            </a:r>
            <a:r>
              <a:rPr lang="en-US" sz="1200" dirty="0"/>
              <a:t>: </a:t>
            </a:r>
            <a:r>
              <a:rPr lang="en-US" sz="1200" dirty="0" err="1"/>
              <a:t>Đóng</a:t>
            </a:r>
            <a:r>
              <a:rPr lang="en-US" sz="1200" dirty="0"/>
              <a:t> </a:t>
            </a:r>
            <a:r>
              <a:rPr lang="en-US" sz="1200" dirty="0" err="1"/>
              <a:t>phí</a:t>
            </a:r>
            <a:r>
              <a:rPr lang="en-US" sz="1200" dirty="0"/>
              <a:t> APL kỳ…. </a:t>
            </a:r>
            <a:r>
              <a:rPr lang="en-US" sz="1200" dirty="0" err="1"/>
              <a:t>cho</a:t>
            </a:r>
            <a:r>
              <a:rPr lang="en-US" sz="1200" dirty="0"/>
              <a:t> HĐ…. (</a:t>
            </a:r>
            <a:r>
              <a:rPr lang="en-US" sz="1200" dirty="0" err="1"/>
              <a:t>ghi</a:t>
            </a:r>
            <a:r>
              <a:rPr lang="en-US" sz="1200" dirty="0"/>
              <a:t> </a:t>
            </a:r>
            <a:r>
              <a:rPr lang="en-US" sz="1200" dirty="0" err="1"/>
              <a:t>rõ</a:t>
            </a:r>
            <a:r>
              <a:rPr lang="en-US" sz="1200" dirty="0"/>
              <a:t> </a:t>
            </a:r>
            <a:r>
              <a:rPr lang="en-US" sz="1200" dirty="0" err="1"/>
              <a:t>số</a:t>
            </a:r>
            <a:r>
              <a:rPr lang="en-US" sz="1200" dirty="0"/>
              <a:t> </a:t>
            </a:r>
            <a:r>
              <a:rPr lang="en-US" sz="1200" dirty="0" err="1"/>
              <a:t>hợp</a:t>
            </a:r>
            <a:r>
              <a:rPr lang="en-US" sz="1200" dirty="0"/>
              <a:t> </a:t>
            </a:r>
            <a:r>
              <a:rPr lang="en-US" sz="1200" dirty="0" err="1"/>
              <a:t>đồng</a:t>
            </a:r>
            <a:r>
              <a:rPr lang="en-US" sz="1200" dirty="0"/>
              <a:t>)</a:t>
            </a:r>
          </a:p>
        </p:txBody>
      </p:sp>
      <p:sp>
        <p:nvSpPr>
          <p:cNvPr id="240" name="Google Shape;240;p20"/>
          <p:cNvSpPr txBox="1">
            <a:spLocks noGrp="1"/>
          </p:cNvSpPr>
          <p:nvPr>
            <p:ph type="body" idx="3"/>
          </p:nvPr>
        </p:nvSpPr>
        <p:spPr>
          <a:xfrm>
            <a:off x="5611091" y="1421715"/>
            <a:ext cx="2350934" cy="3095400"/>
          </a:xfrm>
          <a:prstGeom prst="rect">
            <a:avLst/>
          </a:prstGeom>
        </p:spPr>
        <p:txBody>
          <a:bodyPr spcFirstLastPara="1" wrap="square" lIns="91425" tIns="91425" rIns="91425" bIns="91425" anchor="t" anchorCtr="0">
            <a:noAutofit/>
          </a:bodyPr>
          <a:lstStyle/>
          <a:p>
            <a:pPr marL="285750" indent="-285750">
              <a:buFontTx/>
              <a:buChar char="-"/>
            </a:pPr>
            <a:r>
              <a:rPr lang="vi-VN" b="1" dirty="0" smtClean="0"/>
              <a:t>Ngân </a:t>
            </a:r>
            <a:r>
              <a:rPr lang="vi-VN" b="1" dirty="0"/>
              <a:t>hàng Indovina (IVB</a:t>
            </a:r>
            <a:r>
              <a:rPr lang="vi-VN" b="1" dirty="0" smtClean="0"/>
              <a:t>)</a:t>
            </a:r>
            <a:endParaRPr lang="en-US" b="1" dirty="0" smtClean="0"/>
          </a:p>
          <a:p>
            <a:pPr marL="285750" indent="-285750">
              <a:buFontTx/>
              <a:buChar char="-"/>
            </a:pPr>
            <a:endParaRPr lang="en-US" b="1" dirty="0"/>
          </a:p>
          <a:p>
            <a:pPr marL="0" indent="0">
              <a:buNone/>
            </a:pPr>
            <a:r>
              <a:rPr lang="en-US" sz="1200" dirty="0" err="1">
                <a:solidFill>
                  <a:srgbClr val="FF0000"/>
                </a:solidFill>
              </a:rPr>
              <a:t>Tên</a:t>
            </a:r>
            <a:r>
              <a:rPr lang="en-US" sz="1200" dirty="0">
                <a:solidFill>
                  <a:srgbClr val="FF0000"/>
                </a:solidFill>
              </a:rPr>
              <a:t> </a:t>
            </a:r>
            <a:r>
              <a:rPr lang="en-US" sz="1200" dirty="0" err="1">
                <a:solidFill>
                  <a:srgbClr val="FF0000"/>
                </a:solidFill>
              </a:rPr>
              <a:t>tài</a:t>
            </a:r>
            <a:r>
              <a:rPr lang="en-US" sz="1200" dirty="0">
                <a:solidFill>
                  <a:srgbClr val="FF0000"/>
                </a:solidFill>
              </a:rPr>
              <a:t> </a:t>
            </a:r>
            <a:r>
              <a:rPr lang="en-US" sz="1200" dirty="0" err="1">
                <a:solidFill>
                  <a:srgbClr val="FF0000"/>
                </a:solidFill>
              </a:rPr>
              <a:t>khoản</a:t>
            </a:r>
            <a:r>
              <a:rPr lang="en-US" sz="1200" dirty="0"/>
              <a:t>: </a:t>
            </a:r>
            <a:r>
              <a:rPr lang="en-US" sz="1200" dirty="0" err="1"/>
              <a:t>Công</a:t>
            </a:r>
            <a:r>
              <a:rPr lang="en-US" sz="1200" dirty="0"/>
              <a:t> ty TNHH BẢO HIỂM NHÂN THỌ CATHAY VIỆT NAM</a:t>
            </a:r>
          </a:p>
          <a:p>
            <a:pPr marL="0" indent="0">
              <a:buNone/>
            </a:pPr>
            <a:r>
              <a:rPr lang="en-US" sz="1200" dirty="0" err="1">
                <a:solidFill>
                  <a:srgbClr val="FF0000"/>
                </a:solidFill>
              </a:rPr>
              <a:t>Số</a:t>
            </a:r>
            <a:r>
              <a:rPr lang="en-US" sz="1200" dirty="0">
                <a:solidFill>
                  <a:srgbClr val="FF0000"/>
                </a:solidFill>
              </a:rPr>
              <a:t> </a:t>
            </a:r>
            <a:r>
              <a:rPr lang="en-US" sz="1200" dirty="0" err="1">
                <a:solidFill>
                  <a:srgbClr val="FF0000"/>
                </a:solidFill>
              </a:rPr>
              <a:t>tài</a:t>
            </a:r>
            <a:r>
              <a:rPr lang="en-US" sz="1200" dirty="0">
                <a:solidFill>
                  <a:srgbClr val="FF0000"/>
                </a:solidFill>
              </a:rPr>
              <a:t> </a:t>
            </a:r>
            <a:r>
              <a:rPr lang="en-US" sz="1200" dirty="0" err="1">
                <a:solidFill>
                  <a:srgbClr val="FF0000"/>
                </a:solidFill>
              </a:rPr>
              <a:t>khoản</a:t>
            </a:r>
            <a:r>
              <a:rPr lang="en-US" sz="1200" dirty="0"/>
              <a:t>: </a:t>
            </a:r>
            <a:r>
              <a:rPr lang="en-US" sz="1200" dirty="0" smtClean="0"/>
              <a:t>1024918-001</a:t>
            </a:r>
          </a:p>
          <a:p>
            <a:pPr marL="0" indent="0">
              <a:buNone/>
            </a:pPr>
            <a:r>
              <a:rPr lang="en-US" sz="1200" dirty="0" err="1" smtClean="0">
                <a:solidFill>
                  <a:srgbClr val="FF0000"/>
                </a:solidFill>
              </a:rPr>
              <a:t>Nội</a:t>
            </a:r>
            <a:r>
              <a:rPr lang="en-US" sz="1200" dirty="0" smtClean="0">
                <a:solidFill>
                  <a:srgbClr val="FF0000"/>
                </a:solidFill>
              </a:rPr>
              <a:t> </a:t>
            </a:r>
            <a:r>
              <a:rPr lang="en-US" sz="1200" dirty="0">
                <a:solidFill>
                  <a:srgbClr val="FF0000"/>
                </a:solidFill>
              </a:rPr>
              <a:t>dung</a:t>
            </a:r>
            <a:r>
              <a:rPr lang="en-US" sz="1200" dirty="0"/>
              <a:t>: </a:t>
            </a:r>
            <a:r>
              <a:rPr lang="en-US" sz="1200" dirty="0" err="1"/>
              <a:t>Đóng</a:t>
            </a:r>
            <a:r>
              <a:rPr lang="en-US" sz="1200" dirty="0"/>
              <a:t> </a:t>
            </a:r>
            <a:r>
              <a:rPr lang="en-US" sz="1200" dirty="0" err="1"/>
              <a:t>phí</a:t>
            </a:r>
            <a:r>
              <a:rPr lang="en-US" sz="1200" dirty="0"/>
              <a:t> APL kỳ…. </a:t>
            </a:r>
            <a:r>
              <a:rPr lang="en-US" sz="1200" dirty="0" err="1"/>
              <a:t>cho</a:t>
            </a:r>
            <a:r>
              <a:rPr lang="en-US" sz="1200" dirty="0"/>
              <a:t> HĐ…. (</a:t>
            </a:r>
            <a:r>
              <a:rPr lang="en-US" sz="1200" dirty="0" err="1"/>
              <a:t>ghi</a:t>
            </a:r>
            <a:r>
              <a:rPr lang="en-US" sz="1200" dirty="0"/>
              <a:t> </a:t>
            </a:r>
            <a:r>
              <a:rPr lang="en-US" sz="1200" dirty="0" err="1"/>
              <a:t>rõ</a:t>
            </a:r>
            <a:r>
              <a:rPr lang="en-US" sz="1200" dirty="0"/>
              <a:t> </a:t>
            </a:r>
            <a:r>
              <a:rPr lang="en-US" sz="1200" dirty="0" err="1"/>
              <a:t>số</a:t>
            </a:r>
            <a:r>
              <a:rPr lang="en-US" sz="1200" dirty="0"/>
              <a:t> </a:t>
            </a:r>
            <a:r>
              <a:rPr lang="en-US" sz="1200" dirty="0" err="1"/>
              <a:t>hợp</a:t>
            </a:r>
            <a:r>
              <a:rPr lang="en-US" sz="1200" dirty="0"/>
              <a:t> </a:t>
            </a:r>
            <a:r>
              <a:rPr lang="en-US" sz="1200" dirty="0" err="1"/>
              <a:t>đồng</a:t>
            </a:r>
            <a:r>
              <a:rPr lang="en-US" sz="1200" dirty="0"/>
              <a:t>)</a:t>
            </a:r>
          </a:p>
          <a:p>
            <a:pPr marL="0" lvl="0" indent="0" algn="l" rtl="0">
              <a:spcBef>
                <a:spcPts val="600"/>
              </a:spcBef>
              <a:spcAft>
                <a:spcPts val="0"/>
              </a:spcAft>
              <a:buNone/>
            </a:pPr>
            <a:endParaRPr dirty="0"/>
          </a:p>
        </p:txBody>
      </p:sp>
      <p:sp>
        <p:nvSpPr>
          <p:cNvPr id="241" name="Google Shape;241;p20"/>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a:t>
            </a:fld>
            <a:endParaRPr/>
          </a:p>
        </p:txBody>
      </p:sp>
    </p:spTree>
    <p:extLst>
      <p:ext uri="{BB962C8B-B14F-4D97-AF65-F5344CB8AC3E}">
        <p14:creationId xmlns:p14="http://schemas.microsoft.com/office/powerpoint/2010/main" val="3437366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5"/>
          <p:cNvSpPr txBox="1">
            <a:spLocks noGrp="1"/>
          </p:cNvSpPr>
          <p:nvPr>
            <p:ph type="ctrTitle"/>
          </p:nvPr>
        </p:nvSpPr>
        <p:spPr>
          <a:xfrm>
            <a:off x="526473" y="2421550"/>
            <a:ext cx="8194963"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200" dirty="0" smtClean="0">
                <a:solidFill>
                  <a:schemeClr val="accent1"/>
                </a:solidFill>
              </a:rPr>
              <a:t>II. </a:t>
            </a:r>
            <a:r>
              <a:rPr lang="en-US" sz="7200" dirty="0" smtClean="0">
                <a:solidFill>
                  <a:schemeClr val="accent1"/>
                </a:solidFill>
              </a:rPr>
              <a:t>P</a:t>
            </a:r>
            <a:r>
              <a:rPr lang="en" sz="7200" dirty="0" smtClean="0">
                <a:solidFill>
                  <a:schemeClr val="accent1"/>
                </a:solidFill>
              </a:rPr>
              <a:t>olicy loan (PL)</a:t>
            </a:r>
            <a:endParaRPr lang="en" sz="7200" dirty="0" smtClean="0">
              <a:solidFill>
                <a:schemeClr val="accent1"/>
              </a:solidFill>
            </a:endParaRPr>
          </a:p>
          <a:p>
            <a:pPr marL="0" lvl="0" indent="0" algn="l" rtl="0">
              <a:spcBef>
                <a:spcPts val="0"/>
              </a:spcBef>
              <a:spcAft>
                <a:spcPts val="0"/>
              </a:spcAft>
              <a:buNone/>
            </a:pPr>
            <a:endParaRPr dirty="0"/>
          </a:p>
        </p:txBody>
      </p:sp>
      <p:sp>
        <p:nvSpPr>
          <p:cNvPr id="191" name="Google Shape;191;p15"/>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spTree>
    <p:extLst>
      <p:ext uri="{BB962C8B-B14F-4D97-AF65-F5344CB8AC3E}">
        <p14:creationId xmlns:p14="http://schemas.microsoft.com/office/powerpoint/2010/main" val="2460094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17"/>
          <p:cNvSpPr txBox="1">
            <a:spLocks noGrp="1"/>
          </p:cNvSpPr>
          <p:nvPr>
            <p:ph type="title"/>
          </p:nvPr>
        </p:nvSpPr>
        <p:spPr>
          <a:xfrm>
            <a:off x="1031425" y="1149725"/>
            <a:ext cx="5760300" cy="680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smtClean="0"/>
              <a:t>1. </a:t>
            </a:r>
            <a:r>
              <a:rPr lang="en" dirty="0" smtClean="0"/>
              <a:t>Cách thanh toán</a:t>
            </a:r>
            <a:endParaRPr dirty="0"/>
          </a:p>
        </p:txBody>
      </p:sp>
      <p:sp>
        <p:nvSpPr>
          <p:cNvPr id="203" name="Google Shape;203;p17"/>
          <p:cNvSpPr txBox="1">
            <a:spLocks noGrp="1"/>
          </p:cNvSpPr>
          <p:nvPr>
            <p:ph type="body" idx="1"/>
          </p:nvPr>
        </p:nvSpPr>
        <p:spPr>
          <a:xfrm>
            <a:off x="1031425" y="1777125"/>
            <a:ext cx="6560866" cy="2521200"/>
          </a:xfrm>
          <a:prstGeom prst="rect">
            <a:avLst/>
          </a:prstGeom>
        </p:spPr>
        <p:txBody>
          <a:bodyPr spcFirstLastPara="1" wrap="square" lIns="91425" tIns="91425" rIns="91425" bIns="91425" anchor="t" anchorCtr="0">
            <a:noAutofit/>
          </a:bodyPr>
          <a:lstStyle/>
          <a:p>
            <a:pPr marL="457200" lvl="0" indent="-355600" algn="l" rtl="0">
              <a:spcBef>
                <a:spcPts val="600"/>
              </a:spcBef>
              <a:spcAft>
                <a:spcPts val="0"/>
              </a:spcAft>
              <a:buSzPts val="2000"/>
              <a:buChar char="»"/>
            </a:pPr>
            <a:r>
              <a:rPr lang="en-US" dirty="0" err="1" smtClean="0"/>
              <a:t>Đóng</a:t>
            </a:r>
            <a:r>
              <a:rPr lang="en-US" dirty="0" smtClean="0"/>
              <a:t> </a:t>
            </a:r>
            <a:r>
              <a:rPr lang="en-US" dirty="0" err="1" smtClean="0"/>
              <a:t>phí</a:t>
            </a:r>
            <a:r>
              <a:rPr lang="en-US" dirty="0" smtClean="0"/>
              <a:t> </a:t>
            </a:r>
            <a:r>
              <a:rPr lang="en-US" dirty="0" err="1" smtClean="0"/>
              <a:t>tại</a:t>
            </a:r>
            <a:r>
              <a:rPr lang="en-US" dirty="0" smtClean="0"/>
              <a:t> </a:t>
            </a:r>
            <a:r>
              <a:rPr lang="en-US" dirty="0" err="1" smtClean="0"/>
              <a:t>quầy</a:t>
            </a:r>
            <a:r>
              <a:rPr lang="en-US" dirty="0" smtClean="0"/>
              <a:t> TTDV </a:t>
            </a:r>
            <a:r>
              <a:rPr lang="en-US" dirty="0" err="1" smtClean="0"/>
              <a:t>khách</a:t>
            </a:r>
            <a:r>
              <a:rPr lang="en-US" dirty="0" smtClean="0"/>
              <a:t> </a:t>
            </a:r>
            <a:r>
              <a:rPr lang="en-US" dirty="0" err="1" smtClean="0"/>
              <a:t>hàng</a:t>
            </a:r>
            <a:endParaRPr dirty="0"/>
          </a:p>
          <a:p>
            <a:pPr marL="457200" lvl="0" indent="-355600" algn="l" rtl="0">
              <a:spcBef>
                <a:spcPts val="0"/>
              </a:spcBef>
              <a:spcAft>
                <a:spcPts val="0"/>
              </a:spcAft>
              <a:buSzPts val="2000"/>
              <a:buChar char="»"/>
            </a:pPr>
            <a:r>
              <a:rPr lang="en-US" dirty="0" err="1" smtClean="0"/>
              <a:t>Chuyển</a:t>
            </a:r>
            <a:r>
              <a:rPr lang="en-US" dirty="0" smtClean="0"/>
              <a:t> </a:t>
            </a:r>
            <a:r>
              <a:rPr lang="en-US" dirty="0" err="1" smtClean="0"/>
              <a:t>khoản</a:t>
            </a:r>
            <a:r>
              <a:rPr lang="en-US" dirty="0" smtClean="0"/>
              <a:t> </a:t>
            </a:r>
            <a:r>
              <a:rPr lang="en-US" dirty="0" err="1" smtClean="0"/>
              <a:t>vào</a:t>
            </a:r>
            <a:r>
              <a:rPr lang="en-US" dirty="0" smtClean="0"/>
              <a:t> </a:t>
            </a:r>
            <a:r>
              <a:rPr lang="en-US" dirty="0" err="1" smtClean="0"/>
              <a:t>tà</a:t>
            </a:r>
            <a:r>
              <a:rPr lang="en-US" dirty="0" err="1" smtClean="0"/>
              <a:t>i</a:t>
            </a:r>
            <a:r>
              <a:rPr lang="en-US" dirty="0" smtClean="0"/>
              <a:t> </a:t>
            </a:r>
            <a:r>
              <a:rPr lang="en-US" dirty="0" err="1" smtClean="0"/>
              <a:t>khoản</a:t>
            </a:r>
            <a:r>
              <a:rPr lang="en-US" dirty="0" smtClean="0"/>
              <a:t> </a:t>
            </a:r>
            <a:r>
              <a:rPr lang="en-US" dirty="0" err="1" smtClean="0"/>
              <a:t>công</a:t>
            </a:r>
            <a:r>
              <a:rPr lang="en-US" dirty="0" smtClean="0"/>
              <a:t> ty</a:t>
            </a:r>
          </a:p>
        </p:txBody>
      </p:sp>
      <p:sp>
        <p:nvSpPr>
          <p:cNvPr id="204" name="Google Shape;204;p17"/>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spTree>
    <p:extLst>
      <p:ext uri="{BB962C8B-B14F-4D97-AF65-F5344CB8AC3E}">
        <p14:creationId xmlns:p14="http://schemas.microsoft.com/office/powerpoint/2010/main" val="640241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20"/>
          <p:cNvSpPr txBox="1">
            <a:spLocks noGrp="1"/>
          </p:cNvSpPr>
          <p:nvPr>
            <p:ph type="title"/>
          </p:nvPr>
        </p:nvSpPr>
        <p:spPr>
          <a:xfrm>
            <a:off x="1641025" y="393601"/>
            <a:ext cx="6321000" cy="680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smtClean="0"/>
              <a:t>2. Hình thức chuyển khoản</a:t>
            </a:r>
            <a:endParaRPr dirty="0"/>
          </a:p>
        </p:txBody>
      </p:sp>
      <p:sp>
        <p:nvSpPr>
          <p:cNvPr id="238" name="Google Shape;238;p20"/>
          <p:cNvSpPr txBox="1">
            <a:spLocks noGrp="1"/>
          </p:cNvSpPr>
          <p:nvPr>
            <p:ph type="body" idx="1"/>
          </p:nvPr>
        </p:nvSpPr>
        <p:spPr>
          <a:xfrm>
            <a:off x="269424" y="1421716"/>
            <a:ext cx="2855358" cy="3095400"/>
          </a:xfrm>
          <a:prstGeom prst="rect">
            <a:avLst/>
          </a:prstGeom>
        </p:spPr>
        <p:txBody>
          <a:bodyPr spcFirstLastPara="1" wrap="square" lIns="91425" tIns="91425" rIns="91425" bIns="91425" anchor="t" anchorCtr="0">
            <a:noAutofit/>
          </a:bodyPr>
          <a:lstStyle/>
          <a:p>
            <a:pPr marL="285750" lvl="0" indent="-285750">
              <a:buFontTx/>
              <a:buChar char="-"/>
            </a:pPr>
            <a:r>
              <a:rPr lang="vi-VN" b="1" dirty="0" smtClean="0"/>
              <a:t>Ngân </a:t>
            </a:r>
            <a:r>
              <a:rPr lang="vi-VN" b="1" dirty="0"/>
              <a:t>hàng TMCP Sài Gòn Thương Tín (Sacombank</a:t>
            </a:r>
            <a:r>
              <a:rPr lang="vi-VN" b="1" dirty="0" smtClean="0"/>
              <a:t>)</a:t>
            </a:r>
            <a:endParaRPr lang="en-US" b="1" dirty="0" smtClean="0"/>
          </a:p>
          <a:p>
            <a:pPr marL="0" lvl="0" indent="0">
              <a:buNone/>
            </a:pPr>
            <a:r>
              <a:rPr lang="en-US" sz="1200" dirty="0" err="1">
                <a:solidFill>
                  <a:srgbClr val="FF0000"/>
                </a:solidFill>
              </a:rPr>
              <a:t>Tên</a:t>
            </a:r>
            <a:r>
              <a:rPr lang="en-US" sz="1200" dirty="0">
                <a:solidFill>
                  <a:srgbClr val="FF0000"/>
                </a:solidFill>
              </a:rPr>
              <a:t> </a:t>
            </a:r>
            <a:r>
              <a:rPr lang="en-US" sz="1200" dirty="0" err="1">
                <a:solidFill>
                  <a:srgbClr val="FF0000"/>
                </a:solidFill>
              </a:rPr>
              <a:t>tài</a:t>
            </a:r>
            <a:r>
              <a:rPr lang="en-US" sz="1200" dirty="0">
                <a:solidFill>
                  <a:srgbClr val="FF0000"/>
                </a:solidFill>
              </a:rPr>
              <a:t> </a:t>
            </a:r>
            <a:r>
              <a:rPr lang="en-US" sz="1200" dirty="0" err="1">
                <a:solidFill>
                  <a:srgbClr val="FF0000"/>
                </a:solidFill>
              </a:rPr>
              <a:t>khoản</a:t>
            </a:r>
            <a:r>
              <a:rPr lang="en-US" sz="1200" dirty="0"/>
              <a:t>: </a:t>
            </a:r>
            <a:r>
              <a:rPr lang="en-US" sz="1200" dirty="0" err="1"/>
              <a:t>Công</a:t>
            </a:r>
            <a:r>
              <a:rPr lang="en-US" sz="1200" dirty="0"/>
              <a:t> ty TNHH BẢO </a:t>
            </a:r>
            <a:r>
              <a:rPr lang="en-US" sz="1200" dirty="0" smtClean="0"/>
              <a:t>HIỂM NHÂN </a:t>
            </a:r>
            <a:r>
              <a:rPr lang="en-US" sz="1200" dirty="0"/>
              <a:t>THỌ CATHAY VIỆT NAM</a:t>
            </a:r>
          </a:p>
          <a:p>
            <a:pPr marL="0" lvl="0" indent="0">
              <a:buNone/>
            </a:pPr>
            <a:r>
              <a:rPr lang="en-US" sz="1200" dirty="0" err="1">
                <a:solidFill>
                  <a:srgbClr val="FF0000"/>
                </a:solidFill>
              </a:rPr>
              <a:t>Số</a:t>
            </a:r>
            <a:r>
              <a:rPr lang="en-US" sz="1200" dirty="0">
                <a:solidFill>
                  <a:srgbClr val="FF0000"/>
                </a:solidFill>
              </a:rPr>
              <a:t> </a:t>
            </a:r>
            <a:r>
              <a:rPr lang="en-US" sz="1200" dirty="0" err="1">
                <a:solidFill>
                  <a:srgbClr val="FF0000"/>
                </a:solidFill>
              </a:rPr>
              <a:t>tài</a:t>
            </a:r>
            <a:r>
              <a:rPr lang="en-US" sz="1200" dirty="0">
                <a:solidFill>
                  <a:srgbClr val="FF0000"/>
                </a:solidFill>
              </a:rPr>
              <a:t> </a:t>
            </a:r>
            <a:r>
              <a:rPr lang="en-US" sz="1200" dirty="0" err="1">
                <a:solidFill>
                  <a:srgbClr val="FF0000"/>
                </a:solidFill>
              </a:rPr>
              <a:t>khoản</a:t>
            </a:r>
            <a:r>
              <a:rPr lang="en-US" sz="1200" dirty="0"/>
              <a:t>: 060001500077</a:t>
            </a:r>
          </a:p>
          <a:p>
            <a:pPr marL="0" lvl="0" indent="0">
              <a:buNone/>
            </a:pPr>
            <a:r>
              <a:rPr lang="en-US" sz="1200" dirty="0" err="1">
                <a:solidFill>
                  <a:srgbClr val="FF0000"/>
                </a:solidFill>
              </a:rPr>
              <a:t>Nội</a:t>
            </a:r>
            <a:r>
              <a:rPr lang="en-US" sz="1200" dirty="0">
                <a:solidFill>
                  <a:srgbClr val="FF0000"/>
                </a:solidFill>
              </a:rPr>
              <a:t> dung</a:t>
            </a:r>
            <a:r>
              <a:rPr lang="en-US" sz="1200" dirty="0"/>
              <a:t>: </a:t>
            </a:r>
            <a:r>
              <a:rPr lang="en-US" sz="1200" dirty="0" err="1" smtClean="0"/>
              <a:t>Trả</a:t>
            </a:r>
            <a:r>
              <a:rPr lang="en-US" sz="1200" dirty="0" smtClean="0"/>
              <a:t> </a:t>
            </a:r>
            <a:r>
              <a:rPr lang="en-US" sz="1200" dirty="0" err="1" smtClean="0"/>
              <a:t>lãi</a:t>
            </a:r>
            <a:r>
              <a:rPr lang="en-US" sz="1200" dirty="0" smtClean="0"/>
              <a:t> </a:t>
            </a:r>
            <a:r>
              <a:rPr lang="en-US" sz="1200" dirty="0" err="1" smtClean="0"/>
              <a:t>vay</a:t>
            </a:r>
            <a:r>
              <a:rPr lang="en-US" sz="1200" dirty="0" smtClean="0"/>
              <a:t> PL </a:t>
            </a:r>
            <a:r>
              <a:rPr lang="en-US" sz="1200" dirty="0" err="1" smtClean="0"/>
              <a:t>cho</a:t>
            </a:r>
            <a:r>
              <a:rPr lang="en-US" sz="1200" dirty="0" smtClean="0"/>
              <a:t> </a:t>
            </a:r>
            <a:r>
              <a:rPr lang="en-US" sz="1200" dirty="0"/>
              <a:t>HĐ…. (</a:t>
            </a:r>
            <a:r>
              <a:rPr lang="en-US" sz="1200" dirty="0" err="1"/>
              <a:t>ghi</a:t>
            </a:r>
            <a:r>
              <a:rPr lang="en-US" sz="1200" dirty="0"/>
              <a:t> </a:t>
            </a:r>
            <a:r>
              <a:rPr lang="en-US" sz="1200" dirty="0" err="1"/>
              <a:t>rõ</a:t>
            </a:r>
            <a:r>
              <a:rPr lang="en-US" sz="1200" dirty="0"/>
              <a:t> </a:t>
            </a:r>
            <a:r>
              <a:rPr lang="en-US" sz="1200" dirty="0" err="1"/>
              <a:t>số</a:t>
            </a:r>
            <a:r>
              <a:rPr lang="en-US" sz="1200" dirty="0"/>
              <a:t> </a:t>
            </a:r>
            <a:r>
              <a:rPr lang="en-US" sz="1200" dirty="0" err="1"/>
              <a:t>hợp</a:t>
            </a:r>
            <a:r>
              <a:rPr lang="en-US" sz="1200" dirty="0"/>
              <a:t> </a:t>
            </a:r>
            <a:r>
              <a:rPr lang="en-US" sz="1200" dirty="0" err="1"/>
              <a:t>đồng</a:t>
            </a:r>
            <a:r>
              <a:rPr lang="en-US" sz="1200" dirty="0"/>
              <a:t>)</a:t>
            </a:r>
          </a:p>
          <a:p>
            <a:pPr marL="0" lvl="0" indent="0">
              <a:buNone/>
            </a:pPr>
            <a:r>
              <a:rPr lang="en" sz="1200" dirty="0" smtClean="0"/>
              <a:t>.</a:t>
            </a:r>
            <a:endParaRPr sz="1200" dirty="0"/>
          </a:p>
        </p:txBody>
      </p:sp>
      <p:sp>
        <p:nvSpPr>
          <p:cNvPr id="239" name="Google Shape;239;p20"/>
          <p:cNvSpPr txBox="1">
            <a:spLocks noGrp="1"/>
          </p:cNvSpPr>
          <p:nvPr>
            <p:ph type="body" idx="2"/>
          </p:nvPr>
        </p:nvSpPr>
        <p:spPr>
          <a:xfrm>
            <a:off x="3124783" y="1421714"/>
            <a:ext cx="2340835" cy="3095401"/>
          </a:xfrm>
          <a:prstGeom prst="rect">
            <a:avLst/>
          </a:prstGeom>
        </p:spPr>
        <p:txBody>
          <a:bodyPr spcFirstLastPara="1" wrap="square" lIns="91425" tIns="91425" rIns="91425" bIns="91425" anchor="t" anchorCtr="0">
            <a:noAutofit/>
          </a:bodyPr>
          <a:lstStyle/>
          <a:p>
            <a:pPr marL="285750" indent="-285750">
              <a:buFontTx/>
              <a:buChar char="-"/>
            </a:pPr>
            <a:r>
              <a:rPr lang="vi-VN" b="1" dirty="0"/>
              <a:t>Ngân hàng </a:t>
            </a:r>
            <a:r>
              <a:rPr lang="en-US" b="1" dirty="0" smtClean="0"/>
              <a:t>Á </a:t>
            </a:r>
            <a:r>
              <a:rPr lang="en-US" b="1" dirty="0" err="1" smtClean="0"/>
              <a:t>Châu</a:t>
            </a:r>
            <a:r>
              <a:rPr lang="en-US" b="1" dirty="0" smtClean="0"/>
              <a:t> ( ACB)</a:t>
            </a:r>
            <a:endParaRPr lang="en-US" sz="1200" b="1" dirty="0"/>
          </a:p>
          <a:p>
            <a:pPr marL="0" indent="0">
              <a:buNone/>
            </a:pPr>
            <a:endParaRPr lang="en-US" b="1" dirty="0"/>
          </a:p>
          <a:p>
            <a:pPr marL="0" indent="0">
              <a:buNone/>
            </a:pPr>
            <a:r>
              <a:rPr lang="en-US" sz="1200" dirty="0" err="1" smtClean="0">
                <a:solidFill>
                  <a:srgbClr val="FF0000"/>
                </a:solidFill>
              </a:rPr>
              <a:t>Tên</a:t>
            </a:r>
            <a:r>
              <a:rPr lang="en-US" sz="1200" dirty="0" smtClean="0">
                <a:solidFill>
                  <a:srgbClr val="FF0000"/>
                </a:solidFill>
              </a:rPr>
              <a:t> </a:t>
            </a:r>
            <a:r>
              <a:rPr lang="en-US" sz="1200" dirty="0" err="1">
                <a:solidFill>
                  <a:srgbClr val="FF0000"/>
                </a:solidFill>
              </a:rPr>
              <a:t>tài</a:t>
            </a:r>
            <a:r>
              <a:rPr lang="en-US" sz="1200" dirty="0">
                <a:solidFill>
                  <a:srgbClr val="FF0000"/>
                </a:solidFill>
              </a:rPr>
              <a:t> </a:t>
            </a:r>
            <a:r>
              <a:rPr lang="en-US" sz="1200" dirty="0" err="1">
                <a:solidFill>
                  <a:srgbClr val="FF0000"/>
                </a:solidFill>
              </a:rPr>
              <a:t>khoản</a:t>
            </a:r>
            <a:r>
              <a:rPr lang="en-US" sz="1200" dirty="0"/>
              <a:t>: </a:t>
            </a:r>
            <a:r>
              <a:rPr lang="en-US" sz="1200" dirty="0" err="1"/>
              <a:t>Công</a:t>
            </a:r>
            <a:r>
              <a:rPr lang="en-US" sz="1200" dirty="0"/>
              <a:t> ty TNHH BẢO HIỂM NHÂN THỌ CATHAY VIỆT NAM</a:t>
            </a:r>
          </a:p>
          <a:p>
            <a:pPr marL="0" indent="0">
              <a:buNone/>
            </a:pPr>
            <a:r>
              <a:rPr lang="en-US" sz="1200" dirty="0" err="1">
                <a:solidFill>
                  <a:srgbClr val="FF0000"/>
                </a:solidFill>
              </a:rPr>
              <a:t>Số</a:t>
            </a:r>
            <a:r>
              <a:rPr lang="en-US" sz="1200" dirty="0">
                <a:solidFill>
                  <a:srgbClr val="FF0000"/>
                </a:solidFill>
              </a:rPr>
              <a:t> </a:t>
            </a:r>
            <a:r>
              <a:rPr lang="en-US" sz="1200" dirty="0" err="1">
                <a:solidFill>
                  <a:srgbClr val="FF0000"/>
                </a:solidFill>
              </a:rPr>
              <a:t>tài</a:t>
            </a:r>
            <a:r>
              <a:rPr lang="en-US" sz="1200" dirty="0">
                <a:solidFill>
                  <a:srgbClr val="FF0000"/>
                </a:solidFill>
              </a:rPr>
              <a:t> </a:t>
            </a:r>
            <a:r>
              <a:rPr lang="en-US" sz="1200" dirty="0" err="1">
                <a:solidFill>
                  <a:srgbClr val="FF0000"/>
                </a:solidFill>
              </a:rPr>
              <a:t>khoản</a:t>
            </a:r>
            <a:r>
              <a:rPr lang="en-US" sz="1200" dirty="0"/>
              <a:t>: </a:t>
            </a:r>
            <a:r>
              <a:rPr lang="en-US" sz="1200" dirty="0" smtClean="0"/>
              <a:t>77939398</a:t>
            </a:r>
          </a:p>
          <a:p>
            <a:pPr marL="0" lvl="0" indent="0">
              <a:buNone/>
            </a:pPr>
            <a:r>
              <a:rPr lang="en-US" sz="1200" dirty="0" err="1" smtClean="0">
                <a:solidFill>
                  <a:srgbClr val="FF0000"/>
                </a:solidFill>
              </a:rPr>
              <a:t>Nội</a:t>
            </a:r>
            <a:r>
              <a:rPr lang="en-US" sz="1200" dirty="0" smtClean="0">
                <a:solidFill>
                  <a:srgbClr val="FF0000"/>
                </a:solidFill>
              </a:rPr>
              <a:t> </a:t>
            </a:r>
            <a:r>
              <a:rPr lang="en-US" sz="1200" dirty="0">
                <a:solidFill>
                  <a:srgbClr val="FF0000"/>
                </a:solidFill>
              </a:rPr>
              <a:t>dung</a:t>
            </a:r>
            <a:r>
              <a:rPr lang="en-US" sz="1200" dirty="0"/>
              <a:t>: </a:t>
            </a:r>
            <a:r>
              <a:rPr lang="en-US" sz="1200" dirty="0" err="1"/>
              <a:t>Trả</a:t>
            </a:r>
            <a:r>
              <a:rPr lang="en-US" sz="1200" dirty="0"/>
              <a:t> </a:t>
            </a:r>
            <a:r>
              <a:rPr lang="en-US" sz="1200" dirty="0" err="1"/>
              <a:t>lãi</a:t>
            </a:r>
            <a:r>
              <a:rPr lang="en-US" sz="1200" dirty="0"/>
              <a:t> </a:t>
            </a:r>
            <a:r>
              <a:rPr lang="en-US" sz="1200" dirty="0" err="1"/>
              <a:t>vay</a:t>
            </a:r>
            <a:r>
              <a:rPr lang="en-US" sz="1200" dirty="0"/>
              <a:t> PL </a:t>
            </a:r>
            <a:r>
              <a:rPr lang="en-US" sz="1200" dirty="0" err="1"/>
              <a:t>cho</a:t>
            </a:r>
            <a:r>
              <a:rPr lang="en-US" sz="1200" dirty="0"/>
              <a:t> HĐ…. (</a:t>
            </a:r>
            <a:r>
              <a:rPr lang="en-US" sz="1200" dirty="0" err="1"/>
              <a:t>ghi</a:t>
            </a:r>
            <a:r>
              <a:rPr lang="en-US" sz="1200" dirty="0"/>
              <a:t> </a:t>
            </a:r>
            <a:r>
              <a:rPr lang="en-US" sz="1200" dirty="0" err="1"/>
              <a:t>rõ</a:t>
            </a:r>
            <a:r>
              <a:rPr lang="en-US" sz="1200" dirty="0"/>
              <a:t> </a:t>
            </a:r>
            <a:r>
              <a:rPr lang="en-US" sz="1200" dirty="0" err="1"/>
              <a:t>số</a:t>
            </a:r>
            <a:r>
              <a:rPr lang="en-US" sz="1200" dirty="0"/>
              <a:t> </a:t>
            </a:r>
            <a:r>
              <a:rPr lang="en-US" sz="1200" dirty="0" err="1"/>
              <a:t>hợp</a:t>
            </a:r>
            <a:r>
              <a:rPr lang="en-US" sz="1200" dirty="0"/>
              <a:t> </a:t>
            </a:r>
            <a:r>
              <a:rPr lang="en-US" sz="1200" dirty="0" err="1"/>
              <a:t>đồng</a:t>
            </a:r>
            <a:r>
              <a:rPr lang="en-US" sz="1200" dirty="0"/>
              <a:t>)</a:t>
            </a:r>
            <a:endParaRPr lang="en-US" sz="1200" dirty="0"/>
          </a:p>
        </p:txBody>
      </p:sp>
      <p:sp>
        <p:nvSpPr>
          <p:cNvPr id="240" name="Google Shape;240;p20"/>
          <p:cNvSpPr txBox="1">
            <a:spLocks noGrp="1"/>
          </p:cNvSpPr>
          <p:nvPr>
            <p:ph type="body" idx="3"/>
          </p:nvPr>
        </p:nvSpPr>
        <p:spPr>
          <a:xfrm>
            <a:off x="5611091" y="1421715"/>
            <a:ext cx="2350934" cy="3095400"/>
          </a:xfrm>
          <a:prstGeom prst="rect">
            <a:avLst/>
          </a:prstGeom>
        </p:spPr>
        <p:txBody>
          <a:bodyPr spcFirstLastPara="1" wrap="square" lIns="91425" tIns="91425" rIns="91425" bIns="91425" anchor="t" anchorCtr="0">
            <a:noAutofit/>
          </a:bodyPr>
          <a:lstStyle/>
          <a:p>
            <a:pPr marL="285750" indent="-285750">
              <a:buFontTx/>
              <a:buChar char="-"/>
            </a:pPr>
            <a:r>
              <a:rPr lang="vi-VN" b="1" dirty="0" smtClean="0"/>
              <a:t>Ngân </a:t>
            </a:r>
            <a:r>
              <a:rPr lang="vi-VN" b="1" dirty="0"/>
              <a:t>hàng Indovina (IVB</a:t>
            </a:r>
            <a:r>
              <a:rPr lang="vi-VN" b="1" dirty="0" smtClean="0"/>
              <a:t>)</a:t>
            </a:r>
            <a:endParaRPr lang="en-US" b="1" dirty="0" smtClean="0"/>
          </a:p>
          <a:p>
            <a:pPr marL="285750" indent="-285750">
              <a:buFontTx/>
              <a:buChar char="-"/>
            </a:pPr>
            <a:endParaRPr lang="en-US" b="1" dirty="0"/>
          </a:p>
          <a:p>
            <a:pPr marL="0" indent="0">
              <a:buNone/>
            </a:pPr>
            <a:r>
              <a:rPr lang="en-US" sz="1200" dirty="0" err="1">
                <a:solidFill>
                  <a:srgbClr val="FF0000"/>
                </a:solidFill>
              </a:rPr>
              <a:t>Tên</a:t>
            </a:r>
            <a:r>
              <a:rPr lang="en-US" sz="1200" dirty="0">
                <a:solidFill>
                  <a:srgbClr val="FF0000"/>
                </a:solidFill>
              </a:rPr>
              <a:t> </a:t>
            </a:r>
            <a:r>
              <a:rPr lang="en-US" sz="1200" dirty="0" err="1">
                <a:solidFill>
                  <a:srgbClr val="FF0000"/>
                </a:solidFill>
              </a:rPr>
              <a:t>tài</a:t>
            </a:r>
            <a:r>
              <a:rPr lang="en-US" sz="1200" dirty="0">
                <a:solidFill>
                  <a:srgbClr val="FF0000"/>
                </a:solidFill>
              </a:rPr>
              <a:t> </a:t>
            </a:r>
            <a:r>
              <a:rPr lang="en-US" sz="1200" dirty="0" err="1">
                <a:solidFill>
                  <a:srgbClr val="FF0000"/>
                </a:solidFill>
              </a:rPr>
              <a:t>khoản</a:t>
            </a:r>
            <a:r>
              <a:rPr lang="en-US" sz="1200" dirty="0"/>
              <a:t>: </a:t>
            </a:r>
            <a:r>
              <a:rPr lang="en-US" sz="1200" dirty="0" err="1"/>
              <a:t>Công</a:t>
            </a:r>
            <a:r>
              <a:rPr lang="en-US" sz="1200" dirty="0"/>
              <a:t> ty TNHH BẢO HIỂM NHÂN THỌ CATHAY VIỆT NAM</a:t>
            </a:r>
          </a:p>
          <a:p>
            <a:pPr marL="0" indent="0">
              <a:buNone/>
            </a:pPr>
            <a:r>
              <a:rPr lang="en-US" sz="1200" dirty="0" err="1">
                <a:solidFill>
                  <a:srgbClr val="FF0000"/>
                </a:solidFill>
              </a:rPr>
              <a:t>Số</a:t>
            </a:r>
            <a:r>
              <a:rPr lang="en-US" sz="1200" dirty="0">
                <a:solidFill>
                  <a:srgbClr val="FF0000"/>
                </a:solidFill>
              </a:rPr>
              <a:t> </a:t>
            </a:r>
            <a:r>
              <a:rPr lang="en-US" sz="1200" dirty="0" err="1">
                <a:solidFill>
                  <a:srgbClr val="FF0000"/>
                </a:solidFill>
              </a:rPr>
              <a:t>tài</a:t>
            </a:r>
            <a:r>
              <a:rPr lang="en-US" sz="1200" dirty="0">
                <a:solidFill>
                  <a:srgbClr val="FF0000"/>
                </a:solidFill>
              </a:rPr>
              <a:t> </a:t>
            </a:r>
            <a:r>
              <a:rPr lang="en-US" sz="1200" dirty="0" err="1">
                <a:solidFill>
                  <a:srgbClr val="FF0000"/>
                </a:solidFill>
              </a:rPr>
              <a:t>khoản</a:t>
            </a:r>
            <a:r>
              <a:rPr lang="en-US" sz="1200" dirty="0"/>
              <a:t>: </a:t>
            </a:r>
            <a:r>
              <a:rPr lang="en-US" sz="1200" dirty="0" smtClean="0"/>
              <a:t>1024918-001</a:t>
            </a:r>
          </a:p>
          <a:p>
            <a:pPr marL="0" lvl="0" indent="0">
              <a:buNone/>
            </a:pPr>
            <a:r>
              <a:rPr lang="en-US" sz="1200" dirty="0" err="1" smtClean="0">
                <a:solidFill>
                  <a:srgbClr val="FF0000"/>
                </a:solidFill>
              </a:rPr>
              <a:t>Nội</a:t>
            </a:r>
            <a:r>
              <a:rPr lang="en-US" sz="1200" dirty="0" smtClean="0">
                <a:solidFill>
                  <a:srgbClr val="FF0000"/>
                </a:solidFill>
              </a:rPr>
              <a:t> </a:t>
            </a:r>
            <a:r>
              <a:rPr lang="en-US" sz="1200" dirty="0">
                <a:solidFill>
                  <a:srgbClr val="FF0000"/>
                </a:solidFill>
              </a:rPr>
              <a:t>dung</a:t>
            </a:r>
            <a:r>
              <a:rPr lang="en-US" sz="1200" dirty="0"/>
              <a:t>: </a:t>
            </a:r>
            <a:r>
              <a:rPr lang="en-US" sz="1200" dirty="0" err="1"/>
              <a:t>Trả</a:t>
            </a:r>
            <a:r>
              <a:rPr lang="en-US" sz="1200" dirty="0"/>
              <a:t> </a:t>
            </a:r>
            <a:r>
              <a:rPr lang="en-US" sz="1200" dirty="0" err="1"/>
              <a:t>lãi</a:t>
            </a:r>
            <a:r>
              <a:rPr lang="en-US" sz="1200" dirty="0"/>
              <a:t> </a:t>
            </a:r>
            <a:r>
              <a:rPr lang="en-US" sz="1200" dirty="0" err="1"/>
              <a:t>vay</a:t>
            </a:r>
            <a:r>
              <a:rPr lang="en-US" sz="1200" dirty="0"/>
              <a:t> PL </a:t>
            </a:r>
            <a:r>
              <a:rPr lang="en-US" sz="1200" dirty="0" err="1"/>
              <a:t>cho</a:t>
            </a:r>
            <a:r>
              <a:rPr lang="en-US" sz="1200" dirty="0"/>
              <a:t> HĐ…. (</a:t>
            </a:r>
            <a:r>
              <a:rPr lang="en-US" sz="1200" dirty="0" err="1"/>
              <a:t>ghi</a:t>
            </a:r>
            <a:r>
              <a:rPr lang="en-US" sz="1200" dirty="0"/>
              <a:t> </a:t>
            </a:r>
            <a:r>
              <a:rPr lang="en-US" sz="1200" dirty="0" err="1"/>
              <a:t>rõ</a:t>
            </a:r>
            <a:r>
              <a:rPr lang="en-US" sz="1200" dirty="0"/>
              <a:t> </a:t>
            </a:r>
            <a:r>
              <a:rPr lang="en-US" sz="1200" dirty="0" err="1"/>
              <a:t>số</a:t>
            </a:r>
            <a:r>
              <a:rPr lang="en-US" sz="1200" dirty="0"/>
              <a:t> </a:t>
            </a:r>
            <a:r>
              <a:rPr lang="en-US" sz="1200" dirty="0" err="1"/>
              <a:t>hợp</a:t>
            </a:r>
            <a:r>
              <a:rPr lang="en-US" sz="1200" dirty="0"/>
              <a:t> </a:t>
            </a:r>
            <a:r>
              <a:rPr lang="en-US" sz="1200" dirty="0" err="1"/>
              <a:t>đồng</a:t>
            </a:r>
            <a:r>
              <a:rPr lang="en-US" sz="1200" dirty="0" smtClean="0"/>
              <a:t>)</a:t>
            </a:r>
            <a:endParaRPr lang="en-US" sz="1200" dirty="0"/>
          </a:p>
        </p:txBody>
      </p:sp>
      <p:sp>
        <p:nvSpPr>
          <p:cNvPr id="241" name="Google Shape;241;p20"/>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7</a:t>
            </a:fld>
            <a:endParaRPr/>
          </a:p>
        </p:txBody>
      </p:sp>
    </p:spTree>
  </p:cSld>
  <p:clrMapOvr>
    <a:masterClrMapping/>
  </p:clrMapOvr>
</p:sld>
</file>

<file path=ppt/theme/theme1.xml><?xml version="1.0" encoding="utf-8"?>
<a:theme xmlns:a="http://schemas.openxmlformats.org/drawingml/2006/main" name="Wolsey template">
  <a:themeElements>
    <a:clrScheme name="Custom 347">
      <a:dk1>
        <a:srgbClr val="252729"/>
      </a:dk1>
      <a:lt1>
        <a:srgbClr val="FFFFFF"/>
      </a:lt1>
      <a:dk2>
        <a:srgbClr val="607896"/>
      </a:dk2>
      <a:lt2>
        <a:srgbClr val="E8EDF1"/>
      </a:lt2>
      <a:accent1>
        <a:srgbClr val="3796BF"/>
      </a:accent1>
      <a:accent2>
        <a:srgbClr val="4BB5D9"/>
      </a:accent2>
      <a:accent3>
        <a:srgbClr val="81D1EC"/>
      </a:accent3>
      <a:accent4>
        <a:srgbClr val="FF9900"/>
      </a:accent4>
      <a:accent5>
        <a:srgbClr val="FFCB50"/>
      </a:accent5>
      <a:accent6>
        <a:srgbClr val="A9C747"/>
      </a:accent6>
      <a:hlink>
        <a:srgbClr val="4D77A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621</Words>
  <Application>Microsoft Office PowerPoint</Application>
  <PresentationFormat>On-screen Show (16:9)</PresentationFormat>
  <Paragraphs>58</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Oswald</vt:lpstr>
      <vt:lpstr>Roboto Condensed</vt:lpstr>
      <vt:lpstr>Arial</vt:lpstr>
      <vt:lpstr>Wolsey template</vt:lpstr>
      <vt:lpstr>CÁCH THANH TOÁN APL &amp; PL</vt:lpstr>
      <vt:lpstr>I. APL </vt:lpstr>
      <vt:lpstr>1. Cách thanh toán</vt:lpstr>
      <vt:lpstr>2. Hình thức chuyển khoản</vt:lpstr>
      <vt:lpstr>II. Policy loan (PL) </vt:lpstr>
      <vt:lpstr>1. Cách thanh toán</vt:lpstr>
      <vt:lpstr>2. Hình thức chuyển khoản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CÁCH THANH TOÁN APL &amp; PL</dc:title>
  <dc:creator>Phan Thi Phuong Uyen</dc:creator>
  <cp:lastModifiedBy>Phan Thi Phuong Uyen</cp:lastModifiedBy>
  <cp:revision>7</cp:revision>
  <dcterms:modified xsi:type="dcterms:W3CDTF">2024-03-06T08:16:39Z</dcterms:modified>
</cp:coreProperties>
</file>